
<file path=[Content_Types].xml><?xml version="1.0" encoding="utf-8"?>
<Types xmlns="http://schemas.openxmlformats.org/package/2006/content-types">
  <Default Extension="png" ContentType="image/png"/>
  <Default Extension="tiff" ContentType="image/tiff"/>
  <Default Extension="jpeg" ContentType="image/jpeg"/>
  <Default Extension="JPG" ContentType="image/.jp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61" r:id="rId3"/>
    <p:sldId id="257" r:id="rId4"/>
    <p:sldId id="271" r:id="rId5"/>
    <p:sldId id="272" r:id="rId6"/>
    <p:sldId id="273" r:id="rId7"/>
    <p:sldId id="274" r:id="rId8"/>
    <p:sldId id="276" r:id="rId9"/>
    <p:sldId id="280" r:id="rId10"/>
    <p:sldId id="260" r:id="rId11"/>
    <p:sldId id="281" r:id="rId12"/>
    <p:sldId id="256" r:id="rId13"/>
    <p:sldId id="284" r:id="rId14"/>
    <p:sldId id="285" r:id="rId15"/>
    <p:sldId id="286" r:id="rId16"/>
    <p:sldId id="287" r:id="rId17"/>
    <p:sldId id="288" r:id="rId18"/>
    <p:sldId id="289" r:id="rId19"/>
    <p:sldId id="290" r:id="rId20"/>
    <p:sldId id="291" r:id="rId21"/>
    <p:sldId id="292" r:id="rId22"/>
    <p:sldId id="293" r:id="rId23"/>
    <p:sldId id="294" r:id="rId24"/>
    <p:sldId id="295" r:id="rId25"/>
    <p:sldId id="296" r:id="rId26"/>
    <p:sldId id="297" r:id="rId27"/>
    <p:sldId id="298" r:id="rId28"/>
    <p:sldId id="299" r:id="rId29"/>
    <p:sldId id="310" r:id="rId30"/>
    <p:sldId id="300" r:id="rId31"/>
    <p:sldId id="301" r:id="rId32"/>
    <p:sldId id="302" r:id="rId33"/>
    <p:sldId id="344" r:id="rId34"/>
    <p:sldId id="305" r:id="rId35"/>
    <p:sldId id="306" r:id="rId36"/>
    <p:sldId id="345" r:id="rId37"/>
    <p:sldId id="346" r:id="rId38"/>
    <p:sldId id="311" r:id="rId39"/>
    <p:sldId id="347" r:id="rId40"/>
    <p:sldId id="352" r:id="rId41"/>
    <p:sldId id="353" r:id="rId42"/>
    <p:sldId id="348" r:id="rId43"/>
    <p:sldId id="349" r:id="rId44"/>
    <p:sldId id="350" r:id="rId45"/>
    <p:sldId id="355" r:id="rId46"/>
    <p:sldId id="351" r:id="rId47"/>
    <p:sldId id="356" r:id="rId48"/>
    <p:sldId id="354" r:id="rId49"/>
    <p:sldId id="307" r:id="rId50"/>
    <p:sldId id="308" r:id="rId51"/>
    <p:sldId id="309" r:id="rId52"/>
    <p:sldId id="357" r:id="rId53"/>
    <p:sldId id="282" r:id="rId54"/>
    <p:sldId id="312" r:id="rId55"/>
    <p:sldId id="313" r:id="rId56"/>
    <p:sldId id="314" r:id="rId57"/>
    <p:sldId id="315" r:id="rId58"/>
    <p:sldId id="316" r:id="rId59"/>
    <p:sldId id="317" r:id="rId60"/>
    <p:sldId id="318" r:id="rId61"/>
    <p:sldId id="319" r:id="rId62"/>
    <p:sldId id="358" r:id="rId63"/>
    <p:sldId id="359" r:id="rId64"/>
    <p:sldId id="360" r:id="rId65"/>
    <p:sldId id="361" r:id="rId66"/>
    <p:sldId id="362" r:id="rId67"/>
    <p:sldId id="363" r:id="rId68"/>
    <p:sldId id="364" r:id="rId69"/>
    <p:sldId id="365" r:id="rId70"/>
    <p:sldId id="366" r:id="rId71"/>
    <p:sldId id="367" r:id="rId72"/>
    <p:sldId id="368" r:id="rId73"/>
    <p:sldId id="258" r:id="rId74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ehuan" initials="h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D9D9"/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99" d="100"/>
          <a:sy n="99" d="100"/>
        </p:scale>
        <p:origin x="84" y="582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8" Type="http://schemas.openxmlformats.org/officeDocument/2006/relationships/commentAuthors" Target="commentAuthors.xml"/><Relationship Id="rId77" Type="http://schemas.openxmlformats.org/officeDocument/2006/relationships/tableStyles" Target="tableStyles.xml"/><Relationship Id="rId76" Type="http://schemas.openxmlformats.org/officeDocument/2006/relationships/viewProps" Target="viewProps.xml"/><Relationship Id="rId75" Type="http://schemas.openxmlformats.org/officeDocument/2006/relationships/presProps" Target="presProps.xml"/><Relationship Id="rId74" Type="http://schemas.openxmlformats.org/officeDocument/2006/relationships/slide" Target="slides/slide72.xml"/><Relationship Id="rId73" Type="http://schemas.openxmlformats.org/officeDocument/2006/relationships/slide" Target="slides/slide71.xml"/><Relationship Id="rId72" Type="http://schemas.openxmlformats.org/officeDocument/2006/relationships/slide" Target="slides/slide70.xml"/><Relationship Id="rId71" Type="http://schemas.openxmlformats.org/officeDocument/2006/relationships/slide" Target="slides/slide69.xml"/><Relationship Id="rId70" Type="http://schemas.openxmlformats.org/officeDocument/2006/relationships/slide" Target="slides/slide68.xml"/><Relationship Id="rId7" Type="http://schemas.openxmlformats.org/officeDocument/2006/relationships/slide" Target="slides/slide5.xml"/><Relationship Id="rId69" Type="http://schemas.openxmlformats.org/officeDocument/2006/relationships/slide" Target="slides/slide67.xml"/><Relationship Id="rId68" Type="http://schemas.openxmlformats.org/officeDocument/2006/relationships/slide" Target="slides/slide66.xml"/><Relationship Id="rId67" Type="http://schemas.openxmlformats.org/officeDocument/2006/relationships/slide" Target="slides/slide65.xml"/><Relationship Id="rId66" Type="http://schemas.openxmlformats.org/officeDocument/2006/relationships/slide" Target="slides/slide64.xml"/><Relationship Id="rId65" Type="http://schemas.openxmlformats.org/officeDocument/2006/relationships/slide" Target="slides/slide63.xml"/><Relationship Id="rId64" Type="http://schemas.openxmlformats.org/officeDocument/2006/relationships/slide" Target="slides/slide62.xml"/><Relationship Id="rId63" Type="http://schemas.openxmlformats.org/officeDocument/2006/relationships/slide" Target="slides/slide61.xml"/><Relationship Id="rId62" Type="http://schemas.openxmlformats.org/officeDocument/2006/relationships/slide" Target="slides/slide60.xml"/><Relationship Id="rId61" Type="http://schemas.openxmlformats.org/officeDocument/2006/relationships/slide" Target="slides/slide59.xml"/><Relationship Id="rId60" Type="http://schemas.openxmlformats.org/officeDocument/2006/relationships/slide" Target="slides/slide58.xml"/><Relationship Id="rId6" Type="http://schemas.openxmlformats.org/officeDocument/2006/relationships/slide" Target="slides/slide4.xml"/><Relationship Id="rId59" Type="http://schemas.openxmlformats.org/officeDocument/2006/relationships/slide" Target="slides/slide57.xml"/><Relationship Id="rId58" Type="http://schemas.openxmlformats.org/officeDocument/2006/relationships/slide" Target="slides/slide56.xml"/><Relationship Id="rId57" Type="http://schemas.openxmlformats.org/officeDocument/2006/relationships/slide" Target="slides/slide55.xml"/><Relationship Id="rId56" Type="http://schemas.openxmlformats.org/officeDocument/2006/relationships/slide" Target="slides/slide54.xml"/><Relationship Id="rId55" Type="http://schemas.openxmlformats.org/officeDocument/2006/relationships/slide" Target="slides/slide53.xml"/><Relationship Id="rId54" Type="http://schemas.openxmlformats.org/officeDocument/2006/relationships/slide" Target="slides/slide52.xml"/><Relationship Id="rId53" Type="http://schemas.openxmlformats.org/officeDocument/2006/relationships/slide" Target="slides/slide51.xml"/><Relationship Id="rId52" Type="http://schemas.openxmlformats.org/officeDocument/2006/relationships/slide" Target="slides/slide50.xml"/><Relationship Id="rId51" Type="http://schemas.openxmlformats.org/officeDocument/2006/relationships/slide" Target="slides/slide49.xml"/><Relationship Id="rId50" Type="http://schemas.openxmlformats.org/officeDocument/2006/relationships/slide" Target="slides/slide48.xml"/><Relationship Id="rId5" Type="http://schemas.openxmlformats.org/officeDocument/2006/relationships/slide" Target="slides/slide3.xml"/><Relationship Id="rId49" Type="http://schemas.openxmlformats.org/officeDocument/2006/relationships/slide" Target="slides/slide47.xml"/><Relationship Id="rId48" Type="http://schemas.openxmlformats.org/officeDocument/2006/relationships/slide" Target="slides/slide46.xml"/><Relationship Id="rId47" Type="http://schemas.openxmlformats.org/officeDocument/2006/relationships/slide" Target="slides/slide45.xml"/><Relationship Id="rId46" Type="http://schemas.openxmlformats.org/officeDocument/2006/relationships/slide" Target="slides/slide44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5" Type="http://schemas.openxmlformats.org/officeDocument/2006/relationships/image" Target="../media/image1.png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0.xml"/><Relationship Id="rId4" Type="http://schemas.openxmlformats.org/officeDocument/2006/relationships/tags" Target="../tags/tag49.xml"/><Relationship Id="rId3" Type="http://schemas.openxmlformats.org/officeDocument/2006/relationships/tags" Target="../tags/tag48.xml"/><Relationship Id="rId2" Type="http://schemas.openxmlformats.org/officeDocument/2006/relationships/tags" Target="../tags/tag47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5.xml"/><Relationship Id="rId5" Type="http://schemas.openxmlformats.org/officeDocument/2006/relationships/tags" Target="../tags/tag54.xml"/><Relationship Id="rId4" Type="http://schemas.openxmlformats.org/officeDocument/2006/relationships/tags" Target="../tags/tag53.xml"/><Relationship Id="rId3" Type="http://schemas.openxmlformats.org/officeDocument/2006/relationships/tags" Target="../tags/tag52.xml"/><Relationship Id="rId2" Type="http://schemas.openxmlformats.org/officeDocument/2006/relationships/tags" Target="../tags/tag51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7" Type="http://schemas.openxmlformats.org/officeDocument/2006/relationships/image" Target="../media/image1.png"/><Relationship Id="rId6" Type="http://schemas.openxmlformats.org/officeDocument/2006/relationships/tags" Target="../tags/tag8.xml"/><Relationship Id="rId5" Type="http://schemas.openxmlformats.org/officeDocument/2006/relationships/tags" Target="../tags/tag7.xml"/><Relationship Id="rId4" Type="http://schemas.openxmlformats.org/officeDocument/2006/relationships/tags" Target="../tags/tag6.xml"/><Relationship Id="rId3" Type="http://schemas.openxmlformats.org/officeDocument/2006/relationships/tags" Target="../tags/tag5.xml"/><Relationship Id="rId2" Type="http://schemas.openxmlformats.org/officeDocument/2006/relationships/tags" Target="../tags/tag4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3.xml"/><Relationship Id="rId5" Type="http://schemas.openxmlformats.org/officeDocument/2006/relationships/tags" Target="../tags/tag12.xml"/><Relationship Id="rId4" Type="http://schemas.openxmlformats.org/officeDocument/2006/relationships/tags" Target="../tags/tag11.xml"/><Relationship Id="rId3" Type="http://schemas.openxmlformats.org/officeDocument/2006/relationships/tags" Target="../tags/tag10.xml"/><Relationship Id="rId2" Type="http://schemas.openxmlformats.org/officeDocument/2006/relationships/tags" Target="../tags/tag9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6" Type="http://schemas.openxmlformats.org/officeDocument/2006/relationships/tags" Target="../tags/tag18.xml"/><Relationship Id="rId5" Type="http://schemas.openxmlformats.org/officeDocument/2006/relationships/tags" Target="../tags/tag17.xml"/><Relationship Id="rId4" Type="http://schemas.openxmlformats.org/officeDocument/2006/relationships/tags" Target="../tags/tag16.xml"/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7" Type="http://schemas.openxmlformats.org/officeDocument/2006/relationships/tags" Target="../tags/tag24.xml"/><Relationship Id="rId6" Type="http://schemas.openxmlformats.org/officeDocument/2006/relationships/tags" Target="../tags/tag23.xml"/><Relationship Id="rId5" Type="http://schemas.openxmlformats.org/officeDocument/2006/relationships/tags" Target="../tags/tag22.xml"/><Relationship Id="rId4" Type="http://schemas.openxmlformats.org/officeDocument/2006/relationships/tags" Target="../tags/tag21.xml"/><Relationship Id="rId3" Type="http://schemas.openxmlformats.org/officeDocument/2006/relationships/tags" Target="../tags/tag20.xml"/><Relationship Id="rId2" Type="http://schemas.openxmlformats.org/officeDocument/2006/relationships/tags" Target="../tags/tag19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9" Type="http://schemas.openxmlformats.org/officeDocument/2006/relationships/tags" Target="../tags/tag32.xml"/><Relationship Id="rId8" Type="http://schemas.openxmlformats.org/officeDocument/2006/relationships/tags" Target="../tags/tag31.xml"/><Relationship Id="rId7" Type="http://schemas.openxmlformats.org/officeDocument/2006/relationships/tags" Target="../tags/tag30.xml"/><Relationship Id="rId6" Type="http://schemas.openxmlformats.org/officeDocument/2006/relationships/tags" Target="../tags/tag29.xml"/><Relationship Id="rId5" Type="http://schemas.openxmlformats.org/officeDocument/2006/relationships/tags" Target="../tags/tag28.xml"/><Relationship Id="rId4" Type="http://schemas.openxmlformats.org/officeDocument/2006/relationships/tags" Target="../tags/tag27.xml"/><Relationship Id="rId3" Type="http://schemas.openxmlformats.org/officeDocument/2006/relationships/tags" Target="../tags/tag26.xml"/><Relationship Id="rId2" Type="http://schemas.openxmlformats.org/officeDocument/2006/relationships/tags" Target="../tags/tag25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5.xml"/><Relationship Id="rId3" Type="http://schemas.openxmlformats.org/officeDocument/2006/relationships/tags" Target="../tags/tag34.xml"/><Relationship Id="rId2" Type="http://schemas.openxmlformats.org/officeDocument/2006/relationships/tags" Target="../tags/tag33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1.xml"/><Relationship Id="rId6" Type="http://schemas.openxmlformats.org/officeDocument/2006/relationships/tags" Target="../tags/tag40.xml"/><Relationship Id="rId5" Type="http://schemas.openxmlformats.org/officeDocument/2006/relationships/tags" Target="../tags/tag39.xml"/><Relationship Id="rId4" Type="http://schemas.openxmlformats.org/officeDocument/2006/relationships/tags" Target="../tags/tag38.xml"/><Relationship Id="rId3" Type="http://schemas.openxmlformats.org/officeDocument/2006/relationships/tags" Target="../tags/tag37.xml"/><Relationship Id="rId2" Type="http://schemas.openxmlformats.org/officeDocument/2006/relationships/tags" Target="../tags/tag36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6.xml"/><Relationship Id="rId5" Type="http://schemas.openxmlformats.org/officeDocument/2006/relationships/tags" Target="../tags/tag45.xml"/><Relationship Id="rId4" Type="http://schemas.openxmlformats.org/officeDocument/2006/relationships/tags" Target="../tags/tag44.xml"/><Relationship Id="rId3" Type="http://schemas.openxmlformats.org/officeDocument/2006/relationships/tags" Target="../tags/tag43.xml"/><Relationship Id="rId2" Type="http://schemas.openxmlformats.org/officeDocument/2006/relationships/tags" Target="../tags/tag42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899160" y="914400"/>
            <a:ext cx="7349490" cy="136398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48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897255" y="2705735"/>
            <a:ext cx="7349490" cy="92583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>
                <a:solidFill>
                  <a:schemeClr val="tx1"/>
                </a:solidFill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3429848" y="5033605"/>
            <a:ext cx="2025000" cy="316800"/>
          </a:xfrm>
        </p:spPr>
        <p:txBody>
          <a:bodyPr>
            <a:noAutofit/>
          </a:bodyPr>
          <a:lstStyle>
            <a:lvl1pPr algn="ctr">
              <a:defRPr sz="2000" b="0">
                <a:solidFill>
                  <a:schemeClr val="tx1"/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 smtClean="0"/>
          </a:p>
        </p:txBody>
      </p:sp>
      <p:pic>
        <p:nvPicPr>
          <p:cNvPr id="4" name="图片 3" descr="校徽白底蓝字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-139700" y="-52070"/>
            <a:ext cx="1038860" cy="999490"/>
          </a:xfrm>
          <a:prstGeom prst="rect">
            <a:avLst/>
          </a:prstGeom>
        </p:spPr>
      </p:pic>
      <p:sp>
        <p:nvSpPr>
          <p:cNvPr id="5" name="文本框 4"/>
          <p:cNvSpPr txBox="1"/>
          <p:nvPr userDrawn="1"/>
        </p:nvSpPr>
        <p:spPr>
          <a:xfrm>
            <a:off x="641509" y="178435"/>
            <a:ext cx="339090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2022 </a:t>
            </a:r>
            <a:r>
              <a:rPr lang="zh-CN" altLang="en-US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深度学习方法与应用</a:t>
            </a:r>
            <a:r>
              <a:rPr lang="en-US" altLang="zh-CN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</a:t>
            </a:r>
            <a:fld id="{9A0DB2DC-4C9A-4742-B13C-FB6460FD3503}" type="slidenum">
              <a:rPr lang="en-US" altLang="zh-CN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fld>
            <a:endParaRPr lang="en-US" altLang="zh-CN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456300" y="774000"/>
            <a:ext cx="82296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899100" y="2484000"/>
            <a:ext cx="73494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  <a:endParaRPr>
              <a:sym typeface="+mn-ea"/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899100" y="3560400"/>
            <a:ext cx="73494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456300" y="608400"/>
            <a:ext cx="82269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>
              <a:defRPr sz="3200" b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456300" y="1490400"/>
            <a:ext cx="8226900" cy="4759200"/>
          </a:xfrm>
        </p:spPr>
        <p:txBody>
          <a:bodyPr vert="horz" lIns="90000" tIns="46800" rIns="90000" bIns="46800" rtlCol="0">
            <a:normAutofit/>
          </a:bodyPr>
          <a:lstStyle>
            <a:lvl1pPr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8" name="文本框 7"/>
          <p:cNvSpPr txBox="1"/>
          <p:nvPr userDrawn="1"/>
        </p:nvSpPr>
        <p:spPr>
          <a:xfrm>
            <a:off x="641509" y="178435"/>
            <a:ext cx="339090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2022 </a:t>
            </a:r>
            <a:r>
              <a:rPr lang="zh-CN" altLang="en-US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深度学习方法与应用</a:t>
            </a:r>
            <a:r>
              <a:rPr lang="en-US" altLang="zh-CN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</a:t>
            </a:r>
            <a:fld id="{9A0DB2DC-4C9A-4742-B13C-FB6460FD3503}" type="slidenum">
              <a:rPr lang="en-US" altLang="zh-CN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fld>
            <a:endParaRPr lang="en-US" altLang="zh-CN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 descr="校徽白底蓝字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-139700" y="-52070"/>
            <a:ext cx="1038860" cy="9994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53" y="70"/>
            <a:ext cx="82269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algn="ctr"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>
                <a:sym typeface="+mn-ea"/>
              </a:rPr>
              <a:t>参考文献</a:t>
            </a:r>
            <a:endParaRPr lang="zh-CN" altLang="en-US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idx="1"/>
            <p:custDataLst>
              <p:tags r:id="rId6"/>
            </p:custDataLst>
          </p:nvPr>
        </p:nvSpPr>
        <p:spPr>
          <a:xfrm>
            <a:off x="-265" y="736020"/>
            <a:ext cx="8226900" cy="4759200"/>
          </a:xfrm>
        </p:spPr>
        <p:txBody>
          <a:bodyPr vert="horz" lIns="90000" tIns="46800" rIns="90000" bIns="46800" rtlCol="0">
            <a:normAutofit/>
          </a:bodyPr>
          <a:lstStyle>
            <a:lvl1pPr marL="342900" indent="-342900">
              <a:buAutoNum type="arabicPeriod"/>
              <a:defRPr sz="1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493100" y="3848400"/>
            <a:ext cx="58266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493100" y="4615200"/>
            <a:ext cx="58266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456300" y="608400"/>
            <a:ext cx="82269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456300" y="1501200"/>
            <a:ext cx="38826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4808700" y="1501200"/>
            <a:ext cx="38826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456300" y="608400"/>
            <a:ext cx="82269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456300" y="1429200"/>
            <a:ext cx="40068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456300" y="1854000"/>
            <a:ext cx="40068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4676813" y="1421729"/>
            <a:ext cx="40068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4676813" y="1854000"/>
            <a:ext cx="40068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456248" y="1555115"/>
            <a:ext cx="3924776" cy="4608195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4762800" y="1555200"/>
            <a:ext cx="39204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7676100" y="914400"/>
            <a:ext cx="783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  <a:endParaRPr dirty="0"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685800" y="914400"/>
            <a:ext cx="68769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1.xml"/><Relationship Id="rId16" Type="http://schemas.openxmlformats.org/officeDocument/2006/relationships/tags" Target="../tags/tag60.xml"/><Relationship Id="rId15" Type="http://schemas.openxmlformats.org/officeDocument/2006/relationships/tags" Target="../tags/tag59.xml"/><Relationship Id="rId14" Type="http://schemas.openxmlformats.org/officeDocument/2006/relationships/tags" Target="../tags/tag58.xml"/><Relationship Id="rId13" Type="http://schemas.openxmlformats.org/officeDocument/2006/relationships/tags" Target="../tags/tag57.xml"/><Relationship Id="rId12" Type="http://schemas.openxmlformats.org/officeDocument/2006/relationships/tags" Target="../tags/tag56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456300" y="608400"/>
            <a:ext cx="82269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456300" y="1490400"/>
            <a:ext cx="82269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459000" y="6314400"/>
            <a:ext cx="2025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3087000" y="6314400"/>
            <a:ext cx="297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6658200" y="6314400"/>
            <a:ext cx="2025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ags" Target="../tags/tag65.xml"/><Relationship Id="rId3" Type="http://schemas.openxmlformats.org/officeDocument/2006/relationships/tags" Target="../tags/tag64.xml"/><Relationship Id="rId2" Type="http://schemas.openxmlformats.org/officeDocument/2006/relationships/tags" Target="../tags/tag63.xml"/><Relationship Id="rId1" Type="http://schemas.openxmlformats.org/officeDocument/2006/relationships/tags" Target="../tags/tag6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8.xml"/><Relationship Id="rId1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71.xml"/><Relationship Id="rId2" Type="http://schemas.openxmlformats.org/officeDocument/2006/relationships/tags" Target="../tags/tag70.xml"/><Relationship Id="rId1" Type="http://schemas.openxmlformats.org/officeDocument/2006/relationships/tags" Target="../tags/tag6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tif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tif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tif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jpe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jpe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jpe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tiff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tiff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tif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jpe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6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8.jpeg"/><Relationship Id="rId1" Type="http://schemas.openxmlformats.org/officeDocument/2006/relationships/image" Target="../media/image27.jpe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9.jpe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9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2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5.png"/><Relationship Id="rId1" Type="http://schemas.openxmlformats.org/officeDocument/2006/relationships/image" Target="../media/image34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7.png"/><Relationship Id="rId1" Type="http://schemas.openxmlformats.org/officeDocument/2006/relationships/image" Target="../media/image3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8.jpe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73.xml"/><Relationship Id="rId1" Type="http://schemas.openxmlformats.org/officeDocument/2006/relationships/tags" Target="../tags/tag7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9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2.png"/><Relationship Id="rId1" Type="http://schemas.openxmlformats.org/officeDocument/2006/relationships/image" Target="../media/image4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4.png"/><Relationship Id="rId1" Type="http://schemas.openxmlformats.org/officeDocument/2006/relationships/image" Target="../media/image43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5.pn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image" Target="../media/image4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0.png"/><Relationship Id="rId1" Type="http://schemas.openxmlformats.org/officeDocument/2006/relationships/image" Target="../media/image49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1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2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3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4.GIF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5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6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8.png"/><Relationship Id="rId1" Type="http://schemas.openxmlformats.org/officeDocument/2006/relationships/slide" Target="slide18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9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7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67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/>
        <p:txBody>
          <a:bodyPr>
            <a:normAutofit fontScale="90000"/>
          </a:bodyPr>
          <a:p>
            <a:r>
              <a:rPr lang="zh-CN" altLang="en-US"/>
              <a:t>视觉目标分类检测分割及PyTorch实现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/>
        <p:txBody>
          <a:bodyPr>
            <a:normAutofit fontScale="90000" lnSpcReduction="10000"/>
          </a:bodyPr>
          <a:p>
            <a:r>
              <a:rPr lang="zh-CN" altLang="en-US"/>
              <a:t>彭小江</a:t>
            </a:r>
            <a:r>
              <a:rPr lang="en-US" altLang="zh-CN"/>
              <a:t> </a:t>
            </a:r>
            <a:r>
              <a:rPr lang="zh-CN" altLang="en-US"/>
              <a:t>副教授</a:t>
            </a:r>
            <a:endParaRPr lang="zh-CN" altLang="en-US"/>
          </a:p>
          <a:p>
            <a:r>
              <a:rPr lang="zh-CN" altLang="en-US"/>
              <a:t>深圳技术大学</a:t>
            </a:r>
            <a:r>
              <a:rPr lang="en-US" altLang="zh-CN"/>
              <a:t> </a:t>
            </a:r>
            <a:r>
              <a:rPr lang="zh-CN" altLang="en-US"/>
              <a:t>大数据与互联网学院</a:t>
            </a:r>
            <a:endParaRPr lang="zh-CN" altLang="en-US"/>
          </a:p>
        </p:txBody>
      </p:sp>
      <p:sp>
        <p:nvSpPr>
          <p:cNvPr id="6" name="副标题 2"/>
          <p:cNvSpPr>
            <a:spLocks noGrp="1"/>
          </p:cNvSpPr>
          <p:nvPr userDrawn="1">
            <p:custDataLst>
              <p:tags r:id="rId3"/>
            </p:custDataLst>
          </p:nvPr>
        </p:nvSpPr>
        <p:spPr>
          <a:xfrm>
            <a:off x="1786890" y="3937000"/>
            <a:ext cx="5570220" cy="92583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algn="ctr"/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邮箱: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pengxiaojiang@sztu.edu.cn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ctr"/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个人主页: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pengxj.github.io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 altLang="zh-CN"/>
              <a:t>Pytorch</a:t>
            </a:r>
            <a:r>
              <a:rPr lang="zh-CN" altLang="en-US"/>
              <a:t>自带</a:t>
            </a:r>
            <a:r>
              <a:rPr lang="en-US" altLang="zh-CN"/>
              <a:t>CNN</a:t>
            </a:r>
            <a:r>
              <a:rPr lang="zh-CN" altLang="en-US"/>
              <a:t>模型进行分类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finetuning</a:t>
            </a:r>
            <a:r>
              <a:rPr lang="zh-CN" altLang="en-US"/>
              <a:t>（微调）</a:t>
            </a:r>
            <a:r>
              <a:rPr lang="en-US" altLang="zh-CN"/>
              <a:t>CIFAR10</a:t>
            </a:r>
            <a:r>
              <a:rPr lang="zh-CN" altLang="en-US"/>
              <a:t>物体分类</a:t>
            </a:r>
            <a:endParaRPr lang="zh-CN" altLang="en-US"/>
          </a:p>
        </p:txBody>
      </p:sp>
      <p:pic>
        <p:nvPicPr>
          <p:cNvPr id="100" name="图片 99"/>
          <p:cNvPicPr/>
          <p:nvPr/>
        </p:nvPicPr>
        <p:blipFill>
          <a:blip r:embed="rId1"/>
          <a:srcRect l="1306"/>
          <a:stretch>
            <a:fillRect/>
          </a:stretch>
        </p:blipFill>
        <p:spPr>
          <a:xfrm>
            <a:off x="986790" y="2186305"/>
            <a:ext cx="5565140" cy="42386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文本框 3"/>
          <p:cNvSpPr txBox="1"/>
          <p:nvPr/>
        </p:nvSpPr>
        <p:spPr>
          <a:xfrm>
            <a:off x="5385435" y="6426200"/>
            <a:ext cx="375856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lecture4-cvtasks-classification.py</a:t>
            </a:r>
            <a:endParaRPr lang="zh-CN" altLang="en-US"/>
          </a:p>
        </p:txBody>
      </p:sp>
    </p:spTree>
    <p:custDataLst>
      <p:tags r:id="rId2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/>
        <p:txBody>
          <a:bodyPr/>
          <a:p>
            <a:r>
              <a:rPr lang="zh-CN" altLang="en-US"/>
              <a:t>深度学习目标检测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897255" y="2705735"/>
            <a:ext cx="7349490" cy="1276350"/>
          </a:xfrm>
        </p:spPr>
        <p:txBody>
          <a:bodyPr>
            <a:normAutofit lnSpcReduction="20000"/>
          </a:bodyPr>
          <a:p>
            <a:r>
              <a:rPr lang="en-US"/>
              <a:t>R-CNN, Fast R-CNN, Faster R-CNN, YOLO,</a:t>
            </a:r>
            <a:endParaRPr lang="en-US"/>
          </a:p>
          <a:p>
            <a:r>
              <a:rPr lang="en-US"/>
              <a:t>SSD, FPN, YOLOV3, YOLOV5</a:t>
            </a:r>
            <a:r>
              <a:rPr lang="zh-CN" altLang="en-US"/>
              <a:t>，</a:t>
            </a:r>
            <a:r>
              <a:rPr lang="en-US" altLang="zh-CN"/>
              <a:t>FCOS</a:t>
            </a:r>
            <a:endParaRPr lang="en-US" altLang="zh-CN"/>
          </a:p>
        </p:txBody>
      </p:sp>
    </p:spTree>
    <p:custDataLst>
      <p:tags r:id="rId3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最直接的检测方法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滑动窗口并分类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A8740-04C3-4D9C-9880-E3F61E3A801B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9" name="object 3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698376" y="2222669"/>
            <a:ext cx="3216883" cy="2412662"/>
          </a:xfrm>
          <a:prstGeom prst="rect">
            <a:avLst/>
          </a:prstGeom>
        </p:spPr>
      </p:pic>
      <p:pic>
        <p:nvPicPr>
          <p:cNvPr id="10" name="object 5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4518488" y="2222668"/>
            <a:ext cx="3216883" cy="2412662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698376" y="2222668"/>
            <a:ext cx="779695" cy="771053"/>
          </a:xfrm>
          <a:prstGeom prst="rect">
            <a:avLst/>
          </a:prstGeom>
          <a:solidFill>
            <a:schemeClr val="accent4">
              <a:lumMod val="20000"/>
              <a:lumOff val="80000"/>
              <a:alpha val="50000"/>
            </a:scheme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574082" y="481399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检测结果</a:t>
            </a:r>
            <a:endParaRPr 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最直接的检测方法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滑动窗口并分类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A8740-04C3-4D9C-9880-E3F61E3A801B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9" name="object 3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698376" y="2222669"/>
            <a:ext cx="3216883" cy="2412662"/>
          </a:xfrm>
          <a:prstGeom prst="rect">
            <a:avLst/>
          </a:prstGeom>
        </p:spPr>
      </p:pic>
      <p:pic>
        <p:nvPicPr>
          <p:cNvPr id="10" name="object 5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4518488" y="2222668"/>
            <a:ext cx="3216883" cy="2412662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136786" y="2222668"/>
            <a:ext cx="779695" cy="771053"/>
          </a:xfrm>
          <a:prstGeom prst="rect">
            <a:avLst/>
          </a:prstGeom>
          <a:solidFill>
            <a:schemeClr val="accent4">
              <a:lumMod val="20000"/>
              <a:lumOff val="80000"/>
              <a:alpha val="50000"/>
            </a:scheme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574082" y="481399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检测结果</a:t>
            </a:r>
            <a:endParaRPr 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最直接的检测方法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滑动窗口并分类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A8740-04C3-4D9C-9880-E3F61E3A801B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9" name="object 3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698376" y="2222669"/>
            <a:ext cx="3216883" cy="2412662"/>
          </a:xfrm>
          <a:prstGeom prst="rect">
            <a:avLst/>
          </a:prstGeom>
        </p:spPr>
      </p:pic>
      <p:pic>
        <p:nvPicPr>
          <p:cNvPr id="10" name="object 5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4518488" y="2222668"/>
            <a:ext cx="3216883" cy="2412662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2439493" y="2657946"/>
            <a:ext cx="779695" cy="771053"/>
          </a:xfrm>
          <a:prstGeom prst="rect">
            <a:avLst/>
          </a:prstGeom>
          <a:solidFill>
            <a:schemeClr val="accent4">
              <a:lumMod val="20000"/>
              <a:lumOff val="80000"/>
              <a:alpha val="50000"/>
            </a:scheme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574082" y="481399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检测结果</a:t>
            </a:r>
            <a:endParaRPr 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最直接的检测方法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滑动窗口并分类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A8740-04C3-4D9C-9880-E3F61E3A801B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9" name="object 3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698376" y="2222669"/>
            <a:ext cx="3216883" cy="2412662"/>
          </a:xfrm>
          <a:prstGeom prst="rect">
            <a:avLst/>
          </a:prstGeom>
        </p:spPr>
      </p:pic>
      <p:pic>
        <p:nvPicPr>
          <p:cNvPr id="10" name="object 5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4518488" y="2222668"/>
            <a:ext cx="3216883" cy="2412662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2664962" y="2657946"/>
            <a:ext cx="779695" cy="771053"/>
          </a:xfrm>
          <a:prstGeom prst="rect">
            <a:avLst/>
          </a:prstGeom>
          <a:solidFill>
            <a:schemeClr val="accent4">
              <a:lumMod val="20000"/>
              <a:lumOff val="80000"/>
              <a:alpha val="5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574082" y="481399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检测结果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6485074" y="2697509"/>
            <a:ext cx="779695" cy="771053"/>
          </a:xfrm>
          <a:prstGeom prst="rect">
            <a:avLst/>
          </a:prstGeom>
          <a:solidFill>
            <a:schemeClr val="accent4">
              <a:lumMod val="20000"/>
              <a:lumOff val="80000"/>
              <a:alpha val="5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最直接的检测方法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滑动窗口并分类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A8740-04C3-4D9C-9880-E3F61E3A801B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9" name="object 3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698377" y="2222670"/>
            <a:ext cx="1966585" cy="1474938"/>
          </a:xfrm>
          <a:prstGeom prst="rect">
            <a:avLst/>
          </a:prstGeom>
        </p:spPr>
      </p:pic>
      <p:pic>
        <p:nvPicPr>
          <p:cNvPr id="10" name="object 5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4518488" y="2222668"/>
            <a:ext cx="3216883" cy="2412662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698375" y="2222668"/>
            <a:ext cx="779695" cy="771053"/>
          </a:xfrm>
          <a:prstGeom prst="rect">
            <a:avLst/>
          </a:prstGeom>
          <a:solidFill>
            <a:schemeClr val="accent4">
              <a:lumMod val="20000"/>
              <a:lumOff val="80000"/>
              <a:alpha val="50000"/>
            </a:scheme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574082" y="481399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检测结果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6485074" y="2697509"/>
            <a:ext cx="779695" cy="771053"/>
          </a:xfrm>
          <a:prstGeom prst="rect">
            <a:avLst/>
          </a:prstGeom>
          <a:solidFill>
            <a:schemeClr val="accent4">
              <a:lumMod val="20000"/>
              <a:lumOff val="80000"/>
              <a:alpha val="5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最直接的检测方法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滑动窗口并分类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A8740-04C3-4D9C-9880-E3F61E3A801B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9" name="object 3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698377" y="2222670"/>
            <a:ext cx="1966585" cy="1474938"/>
          </a:xfrm>
          <a:prstGeom prst="rect">
            <a:avLst/>
          </a:prstGeom>
        </p:spPr>
      </p:pic>
      <p:pic>
        <p:nvPicPr>
          <p:cNvPr id="10" name="object 5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4518488" y="2222668"/>
            <a:ext cx="3216883" cy="2412662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018781" y="2574612"/>
            <a:ext cx="779695" cy="771053"/>
          </a:xfrm>
          <a:prstGeom prst="rect">
            <a:avLst/>
          </a:prstGeom>
          <a:solidFill>
            <a:schemeClr val="accent4">
              <a:lumMod val="20000"/>
              <a:lumOff val="80000"/>
              <a:alpha val="50000"/>
            </a:scheme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574082" y="481399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检测结果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6485074" y="2697509"/>
            <a:ext cx="779695" cy="771053"/>
          </a:xfrm>
          <a:prstGeom prst="rect">
            <a:avLst/>
          </a:prstGeom>
          <a:solidFill>
            <a:schemeClr val="accent4">
              <a:lumMod val="20000"/>
              <a:lumOff val="80000"/>
              <a:alpha val="5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最直接的检测方法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滑动窗口并分类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A8740-04C3-4D9C-9880-E3F61E3A801B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9" name="object 3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698377" y="2222670"/>
            <a:ext cx="1161679" cy="871259"/>
          </a:xfrm>
          <a:prstGeom prst="rect">
            <a:avLst/>
          </a:prstGeom>
        </p:spPr>
      </p:pic>
      <p:pic>
        <p:nvPicPr>
          <p:cNvPr id="10" name="object 5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4518488" y="2222668"/>
            <a:ext cx="3216883" cy="2412662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770965" y="2321765"/>
            <a:ext cx="779695" cy="771053"/>
          </a:xfrm>
          <a:prstGeom prst="rect">
            <a:avLst/>
          </a:prstGeom>
          <a:solidFill>
            <a:schemeClr val="accent4">
              <a:lumMod val="20000"/>
              <a:lumOff val="80000"/>
              <a:alpha val="5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574082" y="481399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检测结果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6485074" y="2697509"/>
            <a:ext cx="779695" cy="771053"/>
          </a:xfrm>
          <a:prstGeom prst="rect">
            <a:avLst/>
          </a:prstGeom>
          <a:solidFill>
            <a:schemeClr val="accent4">
              <a:lumMod val="20000"/>
              <a:lumOff val="80000"/>
              <a:alpha val="5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4709785" y="2793304"/>
            <a:ext cx="2091847" cy="1842026"/>
          </a:xfrm>
          <a:prstGeom prst="rect">
            <a:avLst/>
          </a:prstGeom>
          <a:solidFill>
            <a:schemeClr val="accent4">
              <a:lumMod val="20000"/>
              <a:lumOff val="80000"/>
              <a:alpha val="5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901874" y="5837129"/>
            <a:ext cx="8032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这种粗暴的策略需要图片金字塔</a:t>
            </a:r>
            <a:r>
              <a:rPr lang="zh-CN" altLang="en-US" dirty="0"/>
              <a:t>，</a:t>
            </a:r>
            <a:r>
              <a:rPr lang="en-US" dirty="0" err="1"/>
              <a:t>很多次计算窗口特征以及分类</a:t>
            </a:r>
            <a:r>
              <a:rPr lang="zh-CN" altLang="en-US" dirty="0"/>
              <a:t>，非常耗时。</a:t>
            </a:r>
            <a:endParaRPr 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传统特征工程</a:t>
            </a:r>
            <a:r>
              <a:rPr lang="en-US" altLang="zh-CN" dirty="0"/>
              <a:t>+</a:t>
            </a:r>
            <a:r>
              <a:rPr lang="zh-CN" altLang="en-US" dirty="0"/>
              <a:t>分类器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/>
              <a:t>Haar</a:t>
            </a:r>
            <a:r>
              <a:rPr lang="zh-CN" altLang="en-US" dirty="0"/>
              <a:t>特征，</a:t>
            </a:r>
            <a:r>
              <a:rPr lang="en-US" altLang="zh-CN" dirty="0"/>
              <a:t>LBP</a:t>
            </a:r>
            <a:r>
              <a:rPr lang="zh-CN" altLang="en-US" dirty="0"/>
              <a:t>特征，</a:t>
            </a:r>
            <a:r>
              <a:rPr lang="en-US" altLang="zh-CN" dirty="0"/>
              <a:t>SIFT</a:t>
            </a:r>
            <a:r>
              <a:rPr lang="zh-CN" altLang="en-US" dirty="0"/>
              <a:t>特征，</a:t>
            </a:r>
            <a:r>
              <a:rPr lang="en-US" altLang="zh-CN" dirty="0"/>
              <a:t>HOG</a:t>
            </a:r>
            <a:r>
              <a:rPr lang="zh-CN" altLang="en-US" dirty="0"/>
              <a:t>特征，</a:t>
            </a:r>
            <a:r>
              <a:rPr lang="en-US" altLang="zh-CN" dirty="0" err="1"/>
              <a:t>BoW</a:t>
            </a:r>
            <a:r>
              <a:rPr lang="zh-CN" altLang="en-US" dirty="0"/>
              <a:t>特征</a:t>
            </a:r>
            <a:endParaRPr lang="en-US" altLang="zh-CN" dirty="0"/>
          </a:p>
          <a:p>
            <a:endParaRPr lang="en-US" dirty="0"/>
          </a:p>
          <a:p>
            <a:r>
              <a:rPr lang="en-US" altLang="zh-CN" dirty="0"/>
              <a:t>SVM</a:t>
            </a:r>
            <a:r>
              <a:rPr lang="zh-CN" altLang="en-US" dirty="0"/>
              <a:t>分类器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A8740-04C3-4D9C-9880-E3F61E3A801B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665" y="3669295"/>
            <a:ext cx="8128000" cy="229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计算机视觉基础任务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 dirty="0">
                <a:sym typeface="+mn-ea"/>
              </a:rPr>
              <a:t>分类</a:t>
            </a:r>
            <a:endParaRPr lang="en-US" altLang="zh-CN" dirty="0"/>
          </a:p>
          <a:p>
            <a:r>
              <a:rPr lang="zh-CN" altLang="en-US" dirty="0">
                <a:sym typeface="+mn-ea"/>
              </a:rPr>
              <a:t>检测</a:t>
            </a:r>
            <a:endParaRPr lang="en-US" altLang="zh-CN" dirty="0"/>
          </a:p>
          <a:p>
            <a:r>
              <a:rPr lang="zh-CN" altLang="en-US" dirty="0">
                <a:sym typeface="+mn-ea"/>
              </a:rPr>
              <a:t>分割、语义分割</a:t>
            </a:r>
            <a:endParaRPr lang="en-US" altLang="zh-CN" dirty="0"/>
          </a:p>
          <a:p>
            <a:r>
              <a:rPr lang="zh-CN" altLang="en-US" dirty="0">
                <a:sym typeface="+mn-ea"/>
              </a:rPr>
              <a:t>其他</a:t>
            </a:r>
            <a:r>
              <a:rPr lang="en-US" altLang="zh-CN" dirty="0">
                <a:sym typeface="+mn-ea"/>
              </a:rPr>
              <a:t> (tracking in videos, camera pose estimation, body pose estimation,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>
                <a:sym typeface="+mn-ea"/>
              </a:rPr>
              <a:t>3d reconstruction, denoising, super-resolution, auto-captioning, synthesis, etc.)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深度学习方法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98375" y="1253331"/>
            <a:ext cx="7959289" cy="5207104"/>
          </a:xfrm>
        </p:spPr>
        <p:txBody>
          <a:bodyPr>
            <a:normAutofit/>
          </a:bodyPr>
          <a:lstStyle/>
          <a:p>
            <a:r>
              <a:rPr lang="en-US" b="1" spc="-15" dirty="0" err="1">
                <a:latin typeface="Arial" panose="020B0604020202020204"/>
                <a:cs typeface="Arial" panose="020B0604020202020204"/>
                <a:sym typeface="+mn-ea"/>
              </a:rPr>
              <a:t>Overfeat: </a:t>
            </a:r>
            <a:r>
              <a:rPr lang="en-US" altLang="ja-JP" sz="2400" dirty="0"/>
              <a:t>Sli</a:t>
            </a:r>
            <a:r>
              <a:rPr lang="en-US" altLang="zh-CN" sz="2400" dirty="0"/>
              <a:t>ding</a:t>
            </a:r>
            <a:r>
              <a:rPr lang="zh-CN" altLang="en-US" sz="2400" dirty="0"/>
              <a:t> </a:t>
            </a:r>
            <a:r>
              <a:rPr lang="en-US" altLang="zh-CN" sz="2400" dirty="0"/>
              <a:t>window</a:t>
            </a:r>
            <a:r>
              <a:rPr lang="zh-CN" altLang="en-US" sz="2400" dirty="0"/>
              <a:t> </a:t>
            </a:r>
            <a:r>
              <a:rPr lang="en-US" altLang="zh-CN" sz="2400" dirty="0"/>
              <a:t>+</a:t>
            </a:r>
            <a:r>
              <a:rPr lang="zh-CN" altLang="en-US" sz="2400" dirty="0"/>
              <a:t> </a:t>
            </a:r>
            <a:r>
              <a:rPr lang="en-US" altLang="zh-CN" sz="2400" dirty="0"/>
              <a:t>box</a:t>
            </a:r>
            <a:r>
              <a:rPr lang="zh-CN" altLang="en-US" sz="2400" dirty="0"/>
              <a:t>回归（减少金字塔图片层数）</a:t>
            </a:r>
            <a:endParaRPr lang="en-US" altLang="zh-CN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A8740-04C3-4D9C-9880-E3F61E3A801B}" type="slidenum">
              <a:rPr lang="zh-CN" altLang="en-US" smtClean="0"/>
            </a:fld>
            <a:endParaRPr lang="zh-CN" altLang="en-US" sz="1100" dirty="0"/>
          </a:p>
        </p:txBody>
      </p:sp>
      <p:pic>
        <p:nvPicPr>
          <p:cNvPr id="6" name="Picture 5" descr="Diagram&#10;&#10;Description automatically generated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1445" y="2122170"/>
            <a:ext cx="2531745" cy="433832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深度学习方法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98375" y="1253331"/>
            <a:ext cx="7959289" cy="5207104"/>
          </a:xfrm>
        </p:spPr>
        <p:txBody>
          <a:bodyPr>
            <a:normAutofit/>
          </a:bodyPr>
          <a:lstStyle/>
          <a:p>
            <a:r>
              <a:rPr lang="ja-JP" altLang="en-US" sz="2400"/>
              <a:t>使用</a:t>
            </a:r>
            <a:r>
              <a:rPr lang="ja-JP" altLang="en-US" sz="2400"/>
              <a:t>非极大值抑制去除冗余</a:t>
            </a:r>
            <a:r>
              <a:rPr lang="en-US" altLang="zh-CN" sz="2400" dirty="0"/>
              <a:t>box</a:t>
            </a:r>
            <a:endParaRPr lang="en-US" altLang="zh-CN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A8740-04C3-4D9C-9880-E3F61E3A801B}" type="slidenum">
              <a:rPr lang="zh-CN" altLang="en-US" smtClean="0"/>
            </a:fld>
            <a:endParaRPr lang="zh-CN" altLang="en-US" sz="1100" dirty="0"/>
          </a:p>
        </p:txBody>
      </p:sp>
      <p:pic>
        <p:nvPicPr>
          <p:cNvPr id="12289" name="Picture 1" descr="page25image6349136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5233" y="1996768"/>
            <a:ext cx="6280388" cy="3720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ym typeface="+mn-ea"/>
              </a:rPr>
              <a:t>R-CNN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R-CNN</a:t>
            </a:r>
            <a:r>
              <a:rPr lang="zh-CN" altLang="en-US" dirty="0"/>
              <a:t>：对每个</a:t>
            </a:r>
            <a:r>
              <a:rPr lang="en-US" altLang="zh-CN" dirty="0"/>
              <a:t>box</a:t>
            </a:r>
            <a:r>
              <a:rPr lang="zh-CN" altLang="en-US" dirty="0"/>
              <a:t>做一次</a:t>
            </a:r>
            <a:r>
              <a:rPr lang="en-US" altLang="zh-CN" dirty="0"/>
              <a:t>CNN</a:t>
            </a:r>
            <a:r>
              <a:rPr lang="zh-CN" altLang="en-US" dirty="0"/>
              <a:t>前向非常耗时</a:t>
            </a:r>
            <a:endParaRPr lang="en-US" altLang="zh-CN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A8740-04C3-4D9C-9880-E3F61E3A801B}" type="slidenum">
              <a:rPr lang="zh-CN" altLang="en-US" smtClean="0"/>
            </a:fld>
            <a:endParaRPr lang="zh-CN" altLang="en-US" dirty="0"/>
          </a:p>
        </p:txBody>
      </p:sp>
      <p:sp>
        <p:nvSpPr>
          <p:cNvPr id="5" name="Rectangle 4"/>
          <p:cNvSpPr/>
          <p:nvPr/>
        </p:nvSpPr>
        <p:spPr>
          <a:xfrm>
            <a:off x="558924" y="2027883"/>
            <a:ext cx="8431566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spc="-30" dirty="0">
                <a:latin typeface="Trebuchet MS" panose="020B0603020202020204"/>
                <a:cs typeface="Trebuchet MS" panose="020B0603020202020204"/>
              </a:rPr>
              <a:t>=&gt;Generate </a:t>
            </a:r>
            <a:r>
              <a:rPr lang="en-US" i="1" spc="-5" dirty="0">
                <a:latin typeface="Trebuchet MS" panose="020B0603020202020204"/>
                <a:cs typeface="Trebuchet MS" panose="020B0603020202020204"/>
              </a:rPr>
              <a:t>thousands </a:t>
            </a:r>
            <a:r>
              <a:rPr lang="en-US" i="1" spc="-25" dirty="0">
                <a:latin typeface="Trebuchet MS" panose="020B0603020202020204"/>
                <a:cs typeface="Trebuchet MS" panose="020B0603020202020204"/>
              </a:rPr>
              <a:t>of </a:t>
            </a:r>
            <a:r>
              <a:rPr lang="en-US" i="1" spc="-15" dirty="0">
                <a:latin typeface="Trebuchet MS" panose="020B0603020202020204"/>
                <a:cs typeface="Trebuchet MS" panose="020B0603020202020204"/>
              </a:rPr>
              <a:t>proposal </a:t>
            </a:r>
            <a:r>
              <a:rPr lang="en-US" i="1" spc="-5" dirty="0">
                <a:latin typeface="Trebuchet MS" panose="020B0603020202020204"/>
                <a:cs typeface="Trebuchet MS" panose="020B0603020202020204"/>
              </a:rPr>
              <a:t>bounding </a:t>
            </a:r>
            <a:r>
              <a:rPr lang="en-US" i="1" spc="-20" dirty="0">
                <a:latin typeface="Trebuchet MS" panose="020B0603020202020204"/>
                <a:cs typeface="Trebuchet MS" panose="020B0603020202020204"/>
              </a:rPr>
              <a:t>boxes </a:t>
            </a:r>
            <a:r>
              <a:rPr lang="en-US" i="1" spc="-15" dirty="0">
                <a:latin typeface="Trebuchet MS" panose="020B0603020202020204"/>
                <a:cs typeface="Trebuchet MS" panose="020B0603020202020204"/>
              </a:rPr>
              <a:t>with a </a:t>
            </a:r>
            <a:r>
              <a:rPr lang="en-US" i="1" spc="30" dirty="0">
                <a:latin typeface="Trebuchet MS" panose="020B0603020202020204"/>
                <a:cs typeface="Trebuchet MS" panose="020B0603020202020204"/>
              </a:rPr>
              <a:t>non-CNN  </a:t>
            </a:r>
            <a:r>
              <a:rPr lang="en-US" i="1" spc="-20" dirty="0">
                <a:latin typeface="Trebuchet MS" panose="020B0603020202020204"/>
                <a:cs typeface="Trebuchet MS" panose="020B0603020202020204"/>
              </a:rPr>
              <a:t>“</a:t>
            </a:r>
            <a:r>
              <a:rPr lang="en-US" i="1" spc="-20" dirty="0" err="1">
                <a:latin typeface="Trebuchet MS" panose="020B0603020202020204"/>
                <a:cs typeface="Trebuchet MS" panose="020B0603020202020204"/>
              </a:rPr>
              <a:t>objectness</a:t>
            </a:r>
            <a:r>
              <a:rPr lang="en-US" i="1" spc="-20" dirty="0">
                <a:latin typeface="Trebuchet MS" panose="020B0603020202020204"/>
                <a:cs typeface="Trebuchet MS" panose="020B0603020202020204"/>
              </a:rPr>
              <a:t>” </a:t>
            </a:r>
            <a:r>
              <a:rPr lang="en-US" i="1" spc="-15" dirty="0">
                <a:latin typeface="Trebuchet MS" panose="020B0603020202020204"/>
                <a:cs typeface="Trebuchet MS" panose="020B0603020202020204"/>
              </a:rPr>
              <a:t>approach </a:t>
            </a:r>
            <a:r>
              <a:rPr lang="en-US" i="1" spc="-5" dirty="0">
                <a:latin typeface="Trebuchet MS" panose="020B0603020202020204"/>
                <a:cs typeface="Trebuchet MS" panose="020B0603020202020204"/>
              </a:rPr>
              <a:t>such </a:t>
            </a:r>
            <a:r>
              <a:rPr lang="en-US" i="1" spc="-10" dirty="0">
                <a:latin typeface="Trebuchet MS" panose="020B0603020202020204"/>
                <a:cs typeface="Trebuchet MS" panose="020B0603020202020204"/>
              </a:rPr>
              <a:t>as </a:t>
            </a:r>
            <a:r>
              <a:rPr lang="en-US" i="1" spc="-25" dirty="0">
                <a:latin typeface="Trebuchet MS" panose="020B0603020202020204"/>
                <a:cs typeface="Trebuchet MS" panose="020B0603020202020204"/>
              </a:rPr>
              <a:t>Selective search </a:t>
            </a:r>
            <a:endParaRPr lang="en-US" i="1" spc="-25" dirty="0">
              <a:latin typeface="Trebuchet MS" panose="020B0603020202020204"/>
              <a:cs typeface="Trebuchet MS" panose="020B0603020202020204"/>
            </a:endParaRP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7865" y="3092452"/>
            <a:ext cx="5380545" cy="3646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</a:rPr>
              <a:t>R-CNN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-2014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165"/>
            <a:fld id="{84AA9D5E-AE98-1C4D-9B9A-5FEA85430707}" type="datetime2">
              <a:rPr lang="en-US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165"/>
            <a:fld id="{67010EB1-D8B5-3D45-AE3A-ED28C41A2CCB}" type="slidenum">
              <a:rPr lang="en-US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3497" y="1964091"/>
            <a:ext cx="6762544" cy="3718004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833057" y="3736108"/>
            <a:ext cx="788999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165"/>
            <a:r>
              <a:rPr lang="en-US" altLang="zh-CN" sz="1350" dirty="0">
                <a:solidFill>
                  <a:prstClr val="white"/>
                </a:solidFill>
                <a:latin typeface="Calibri" panose="020F0502020204030204"/>
                <a:ea typeface="等线" panose="02010600030101010101" charset="-122"/>
              </a:rPr>
              <a:t>227x227</a:t>
            </a:r>
            <a:endParaRPr lang="en-US" sz="135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Title 1"/>
          <p:cNvSpPr>
            <a:spLocks noGrp="1"/>
          </p:cNvSpPr>
          <p:nvPr/>
        </p:nvSpPr>
        <p:spPr>
          <a:xfrm>
            <a:off x="583300" y="735400"/>
            <a:ext cx="8226900" cy="705600"/>
          </a:xfrm>
          <a:prstGeom prst="rect">
            <a:avLst/>
          </a:prstGeom>
        </p:spPr>
        <p:txBody>
          <a:bodyPr vert="horz" lIns="90000" tIns="46800" rIns="90000" bIns="46800" rtlCol="0" anchor="ctr" anchorCtr="0">
            <a:norm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200" b="0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dirty="0">
                <a:sym typeface="+mn-ea"/>
              </a:rPr>
              <a:t>R-CNN</a:t>
            </a:r>
            <a:endParaRPr lang="en-US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Fast</a:t>
            </a:r>
            <a:r>
              <a:rPr lang="zh-CN" altLang="en-US" dirty="0"/>
              <a:t> </a:t>
            </a:r>
            <a:r>
              <a:rPr lang="en-US" altLang="zh-CN" dirty="0"/>
              <a:t>R-CNN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R-CNN</a:t>
            </a:r>
            <a:r>
              <a:rPr lang="zh-CN" altLang="en-US" dirty="0"/>
              <a:t>虽然只在</a:t>
            </a:r>
            <a:r>
              <a:rPr lang="en-US" altLang="zh-CN" dirty="0"/>
              <a:t>2000</a:t>
            </a:r>
            <a:r>
              <a:rPr lang="zh-CN" altLang="en-US" dirty="0"/>
              <a:t>左右的</a:t>
            </a:r>
            <a:r>
              <a:rPr lang="en-US" altLang="zh-CN" dirty="0"/>
              <a:t>window</a:t>
            </a:r>
            <a:r>
              <a:rPr lang="zh-CN" altLang="en-US" dirty="0"/>
              <a:t>进行分类回归，但是</a:t>
            </a:r>
            <a:r>
              <a:rPr lang="en-US" altLang="zh-CN" dirty="0"/>
              <a:t>2000</a:t>
            </a:r>
            <a:r>
              <a:rPr lang="zh-CN" altLang="en-US" dirty="0"/>
              <a:t>次</a:t>
            </a:r>
            <a:r>
              <a:rPr lang="en-US" altLang="zh-CN" dirty="0"/>
              <a:t>CNN</a:t>
            </a:r>
            <a:r>
              <a:rPr lang="zh-CN" altLang="en-US" dirty="0"/>
              <a:t>前向依然无法实用，</a:t>
            </a:r>
            <a:r>
              <a:rPr lang="en-US" altLang="zh-CN" dirty="0"/>
              <a:t>10mins/img</a:t>
            </a:r>
            <a:endParaRPr lang="en-US" altLang="zh-CN" dirty="0"/>
          </a:p>
          <a:p>
            <a:endParaRPr lang="en-US" dirty="0"/>
          </a:p>
          <a:p>
            <a:r>
              <a:rPr lang="zh-CN" altLang="en-US" dirty="0"/>
              <a:t>能否只一次</a:t>
            </a:r>
            <a:r>
              <a:rPr lang="en-US" altLang="zh-CN" dirty="0"/>
              <a:t>CNN</a:t>
            </a:r>
            <a:r>
              <a:rPr lang="zh-CN" altLang="en-US" dirty="0"/>
              <a:t>前向运算就好</a:t>
            </a:r>
            <a:r>
              <a:rPr lang="en-US" altLang="zh-CN" dirty="0"/>
              <a:t>?</a:t>
            </a:r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A8740-04C3-4D9C-9880-E3F61E3A801B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</a:rPr>
              <a:t>Fast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R-CNN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-2015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RoI Pooling layer</a:t>
            </a:r>
            <a:r>
              <a:rPr lang="zh-CN" altLang="en-US"/>
              <a:t>进行区域特征采集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165"/>
            <a:fld id="{84AA9D5E-AE98-1C4D-9B9A-5FEA85430707}" type="datetime2">
              <a:rPr lang="en-US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165"/>
            <a:fld id="{67010EB1-D8B5-3D45-AE3A-ED28C41A2CCB}" type="slidenum">
              <a:rPr lang="en-US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1"/>
          <a:srcRect l="1031" t="16707" r="29781" b="2968"/>
          <a:stretch>
            <a:fillRect/>
          </a:stretch>
        </p:blipFill>
        <p:spPr>
          <a:xfrm>
            <a:off x="1411653" y="2239968"/>
            <a:ext cx="6320701" cy="3700875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/>
        </p:nvSpPr>
        <p:spPr>
          <a:xfrm>
            <a:off x="583300" y="735400"/>
            <a:ext cx="8226900" cy="705600"/>
          </a:xfrm>
          <a:prstGeom prst="rect">
            <a:avLst/>
          </a:prstGeom>
        </p:spPr>
        <p:txBody>
          <a:bodyPr vert="horz" lIns="90000" tIns="46800" rIns="90000" bIns="46800" rtlCol="0" anchor="ctr" anchorCtr="0">
            <a:norm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200" b="0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dirty="0"/>
              <a:t>Fast</a:t>
            </a:r>
            <a:r>
              <a:rPr lang="zh-CN" altLang="en-US" dirty="0"/>
              <a:t> </a:t>
            </a:r>
            <a:r>
              <a:rPr lang="en-US" altLang="zh-CN" dirty="0"/>
              <a:t>R-CNN</a:t>
            </a:r>
            <a:endParaRPr lang="en-US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Faster</a:t>
            </a:r>
            <a:r>
              <a:rPr lang="zh-CN" altLang="en-US" dirty="0"/>
              <a:t> </a:t>
            </a:r>
            <a:r>
              <a:rPr lang="en-US" altLang="zh-CN" dirty="0"/>
              <a:t>R-CNN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6565" y="1490345"/>
            <a:ext cx="8540750" cy="4759325"/>
          </a:xfrm>
        </p:spPr>
        <p:txBody>
          <a:bodyPr/>
          <a:lstStyle/>
          <a:p>
            <a:r>
              <a:rPr lang="en-US" altLang="zh-CN" dirty="0"/>
              <a:t>Fast</a:t>
            </a:r>
            <a:r>
              <a:rPr lang="zh-CN" altLang="en-US" dirty="0"/>
              <a:t> </a:t>
            </a:r>
            <a:r>
              <a:rPr lang="en-US" altLang="zh-CN" dirty="0"/>
              <a:t>R-CNN</a:t>
            </a:r>
            <a:r>
              <a:rPr lang="zh-CN" altLang="en-US" dirty="0"/>
              <a:t>虽然只一次</a:t>
            </a:r>
            <a:r>
              <a:rPr lang="en-US" altLang="zh-CN" dirty="0"/>
              <a:t>CNN</a:t>
            </a:r>
            <a:r>
              <a:rPr lang="zh-CN" altLang="en-US" dirty="0"/>
              <a:t>前向</a:t>
            </a:r>
            <a:r>
              <a:rPr lang="en-US" altLang="zh-CN" dirty="0"/>
              <a:t>,</a:t>
            </a:r>
            <a:r>
              <a:rPr lang="zh-CN" altLang="en-US" dirty="0"/>
              <a:t>减少了运算，但是</a:t>
            </a:r>
            <a:r>
              <a:rPr lang="en-US" altLang="zh-CN" dirty="0"/>
              <a:t>selective</a:t>
            </a:r>
            <a:r>
              <a:rPr lang="zh-CN" altLang="en-US" dirty="0"/>
              <a:t> </a:t>
            </a:r>
            <a:r>
              <a:rPr lang="en-US" altLang="zh-CN" dirty="0"/>
              <a:t>search</a:t>
            </a:r>
            <a:r>
              <a:rPr lang="zh-CN" altLang="en-US" dirty="0"/>
              <a:t>进行</a:t>
            </a:r>
            <a:r>
              <a:rPr lang="en-US" altLang="zh-CN" dirty="0"/>
              <a:t>box</a:t>
            </a:r>
            <a:r>
              <a:rPr lang="zh-CN" altLang="en-US" dirty="0"/>
              <a:t>选择过程也很耗时，</a:t>
            </a:r>
            <a:r>
              <a:rPr lang="en-US" altLang="zh-CN" dirty="0"/>
              <a:t>2s/img</a:t>
            </a:r>
            <a:endParaRPr lang="en-US" altLang="zh-CN" dirty="0"/>
          </a:p>
          <a:p>
            <a:endParaRPr lang="en-US" dirty="0"/>
          </a:p>
          <a:p>
            <a:r>
              <a:rPr lang="en-US" dirty="0" err="1"/>
              <a:t>能否不需要这一步呢</a:t>
            </a:r>
            <a:r>
              <a:rPr lang="zh-CN" altLang="en-US" dirty="0"/>
              <a:t>？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54DA8740-04C3-4D9C-9880-E3F61E3A801B}" type="slidenum">
              <a:rPr kumimoji="0" lang="zh-CN" alt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charset="-122"/>
                <a:cs typeface="+mn-cs"/>
              </a:rPr>
            </a:fld>
            <a:endParaRPr kumimoji="0" lang="zh-CN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Faster</a:t>
            </a:r>
            <a:r>
              <a:rPr lang="zh-CN" altLang="en-US" dirty="0"/>
              <a:t> </a:t>
            </a:r>
            <a:r>
              <a:rPr lang="en-US" altLang="zh-CN" dirty="0"/>
              <a:t>R-CNN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通过设定</a:t>
            </a:r>
            <a:r>
              <a:rPr lang="en-US" altLang="zh-CN"/>
              <a:t>anchor boxes</a:t>
            </a:r>
            <a:r>
              <a:rPr lang="zh-CN" altLang="en-US"/>
              <a:t>，然后使用</a:t>
            </a:r>
            <a:r>
              <a:rPr lang="en-US"/>
              <a:t>RPN</a:t>
            </a:r>
            <a:r>
              <a:rPr lang="zh-CN" altLang="en-US"/>
              <a:t>网络对</a:t>
            </a:r>
            <a:r>
              <a:rPr lang="en-US" altLang="zh-CN"/>
              <a:t>anchor</a:t>
            </a:r>
            <a:r>
              <a:rPr lang="zh-CN" altLang="en-US"/>
              <a:t>进行回归出</a:t>
            </a:r>
            <a:r>
              <a:rPr lang="en-US" altLang="zh-CN"/>
              <a:t>“objectness”proposals</a:t>
            </a:r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A8740-04C3-4D9C-9880-E3F61E3A801B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18740" y="2559050"/>
            <a:ext cx="4222115" cy="424116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210056" y="5773579"/>
            <a:ext cx="16941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低端</a:t>
            </a:r>
            <a:r>
              <a:rPr lang="en-US" altLang="zh-CN" dirty="0"/>
              <a:t>GPU</a:t>
            </a:r>
            <a:r>
              <a:rPr lang="zh-CN" altLang="en-US" dirty="0"/>
              <a:t> </a:t>
            </a:r>
            <a:r>
              <a:rPr lang="en-US" altLang="zh-CN" dirty="0"/>
              <a:t>5fps!</a:t>
            </a:r>
            <a:endParaRPr lang="en-US" altLang="zh-CN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Faster R-CNN</a:t>
            </a:r>
            <a:r>
              <a:rPr lang="zh-CN" altLang="en-US"/>
              <a:t>的</a:t>
            </a:r>
            <a:r>
              <a:rPr lang="en-US" altLang="zh-CN"/>
              <a:t>Pytorch</a:t>
            </a:r>
            <a:r>
              <a:rPr lang="zh-CN" altLang="en-US"/>
              <a:t>实现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59155" y="1702435"/>
            <a:ext cx="1734185" cy="497141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4690" y="2012315"/>
            <a:ext cx="5448300" cy="38862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737870" y="1289685"/>
            <a:ext cx="4272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torchvision.models.detection.faster_rcnn</a:t>
            </a:r>
            <a:endParaRPr lang="en-US" altLang="zh-CN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</a:t>
            </a:r>
            <a:r>
              <a:rPr lang="en-US" dirty="0"/>
              <a:t>wo</a:t>
            </a:r>
            <a:r>
              <a:rPr lang="en-US" altLang="zh-CN" dirty="0"/>
              <a:t>-stage</a:t>
            </a:r>
            <a:r>
              <a:rPr lang="zh-CN" altLang="en-US" dirty="0"/>
              <a:t> </a:t>
            </a:r>
            <a:r>
              <a:rPr lang="en-US" altLang="zh-CN" dirty="0"/>
              <a:t>vs.</a:t>
            </a:r>
            <a:r>
              <a:rPr lang="zh-CN" altLang="en-US" dirty="0"/>
              <a:t> </a:t>
            </a:r>
            <a:r>
              <a:rPr lang="en-US" altLang="zh-CN" dirty="0"/>
              <a:t>one-stage/shot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8500" y="1253490"/>
            <a:ext cx="8445500" cy="4497705"/>
          </a:xfrm>
        </p:spPr>
        <p:txBody>
          <a:bodyPr>
            <a:normAutofit/>
          </a:bodyPr>
          <a:lstStyle/>
          <a:p>
            <a:r>
              <a:rPr lang="en-US" altLang="zh-CN" dirty="0"/>
              <a:t>Two-stage</a:t>
            </a:r>
            <a:r>
              <a:rPr lang="zh-CN" altLang="en-US" dirty="0"/>
              <a:t>方案：需要先得到疑似</a:t>
            </a:r>
            <a:r>
              <a:rPr lang="en-US" altLang="zh-CN" dirty="0"/>
              <a:t>region</a:t>
            </a:r>
            <a:r>
              <a:rPr lang="zh-CN" altLang="en-US" dirty="0"/>
              <a:t>（</a:t>
            </a:r>
            <a:r>
              <a:rPr lang="en-US" altLang="zh-CN" dirty="0"/>
              <a:t>Proposals</a:t>
            </a:r>
            <a:r>
              <a:rPr lang="zh-CN" altLang="en-US" dirty="0"/>
              <a:t>），再进行特征提取和分类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One-stage:</a:t>
            </a:r>
            <a:r>
              <a:rPr lang="zh-CN" altLang="en-US" dirty="0"/>
              <a:t> 无需</a:t>
            </a:r>
            <a:r>
              <a:rPr lang="en-US" altLang="zh-CN" dirty="0"/>
              <a:t>Proposals,</a:t>
            </a:r>
            <a:r>
              <a:rPr lang="zh-CN" altLang="en-US" dirty="0"/>
              <a:t>直接出检测结果</a:t>
            </a:r>
            <a:endParaRPr lang="en-US" altLang="zh-CN" dirty="0"/>
          </a:p>
          <a:p>
            <a:pPr lvl="1"/>
            <a:r>
              <a:rPr lang="en-US" altLang="zh-CN" dirty="0"/>
              <a:t>YOLO,</a:t>
            </a:r>
            <a:r>
              <a:rPr lang="zh-CN" altLang="en-US" dirty="0"/>
              <a:t> </a:t>
            </a:r>
            <a:r>
              <a:rPr lang="en-US" altLang="zh-CN" dirty="0"/>
              <a:t>SSD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A8740-04C3-4D9C-9880-E3F61E3A801B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分类任务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解决是什么问题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A8740-04C3-4D9C-9880-E3F61E3A801B}" type="slidenum">
              <a:rPr lang="zh-CN" altLang="en-US" sz="750" smtClean="0"/>
            </a:fld>
            <a:endParaRPr lang="zh-CN" altLang="en-US" sz="75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1"/>
          <a:srcRect b="12468"/>
          <a:stretch>
            <a:fillRect/>
          </a:stretch>
        </p:blipFill>
        <p:spPr>
          <a:xfrm>
            <a:off x="605155" y="2225040"/>
            <a:ext cx="6637655" cy="42164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YOLO:</a:t>
            </a:r>
            <a:r>
              <a:rPr lang="zh-CN" altLang="en-US" dirty="0"/>
              <a:t> </a:t>
            </a:r>
            <a:r>
              <a:rPr lang="en-US" altLang="zh-CN" dirty="0"/>
              <a:t>You</a:t>
            </a:r>
            <a:r>
              <a:rPr lang="zh-CN" altLang="en-US" dirty="0"/>
              <a:t> </a:t>
            </a:r>
            <a:r>
              <a:rPr lang="en-US" altLang="zh-CN" dirty="0"/>
              <a:t>only</a:t>
            </a:r>
            <a:r>
              <a:rPr lang="zh-CN" altLang="en-US" dirty="0"/>
              <a:t> </a:t>
            </a:r>
            <a:r>
              <a:rPr lang="en-US" altLang="zh-CN" dirty="0"/>
              <a:t>look</a:t>
            </a:r>
            <a:r>
              <a:rPr lang="zh-CN" altLang="en-US" dirty="0"/>
              <a:t> </a:t>
            </a:r>
            <a:r>
              <a:rPr lang="en-US" altLang="zh-CN" dirty="0"/>
              <a:t>once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A8740-04C3-4D9C-9880-E3F61E3A801B}" type="slidenum">
              <a:rPr lang="zh-CN" altLang="en-US" smtClean="0"/>
            </a:fld>
            <a:endParaRPr lang="zh-CN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006695" y="6426353"/>
            <a:ext cx="1746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100+</a:t>
            </a:r>
            <a:r>
              <a:rPr lang="zh-CN" altLang="en-US" dirty="0"/>
              <a:t> </a:t>
            </a:r>
            <a:r>
              <a:rPr lang="en-US" altLang="zh-CN" dirty="0"/>
              <a:t>fps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GPU</a:t>
            </a:r>
            <a:endParaRPr lang="en-US" dirty="0"/>
          </a:p>
        </p:txBody>
      </p:sp>
      <p:sp>
        <p:nvSpPr>
          <p:cNvPr id="3" name="内容占位符 2"/>
          <p:cNvSpPr/>
          <p:nvPr>
            <p:ph idx="1"/>
          </p:nvPr>
        </p:nvSpPr>
        <p:spPr/>
        <p:txBody>
          <a:bodyPr/>
          <a:p>
            <a:r>
              <a:rPr lang="zh-CN" altLang="en-US"/>
              <a:t>特征图每个点设置</a:t>
            </a:r>
            <a:r>
              <a:rPr lang="en-US" altLang="zh-CN"/>
              <a:t>9</a:t>
            </a:r>
            <a:r>
              <a:rPr lang="zh-CN" altLang="en-US"/>
              <a:t>个不同大小和比例的</a:t>
            </a:r>
            <a:r>
              <a:rPr lang="en-US" altLang="zh-CN"/>
              <a:t>anchor box</a:t>
            </a:r>
            <a:r>
              <a:rPr lang="zh-CN" altLang="en-US"/>
              <a:t>太麻烦</a:t>
            </a:r>
            <a:endParaRPr lang="zh-CN" altLang="en-US"/>
          </a:p>
          <a:p>
            <a:r>
              <a:rPr lang="zh-CN" altLang="en-US"/>
              <a:t>能否直接对原图网格进行分类和几个</a:t>
            </a:r>
            <a:r>
              <a:rPr lang="en-US" altLang="zh-CN"/>
              <a:t>box</a:t>
            </a:r>
            <a:r>
              <a:rPr lang="zh-CN" altLang="en-US"/>
              <a:t>回归呢？</a:t>
            </a:r>
            <a:endParaRPr lang="zh-CN" altLang="en-US"/>
          </a:p>
        </p:txBody>
      </p:sp>
      <p:pic>
        <p:nvPicPr>
          <p:cNvPr id="101" name="图片 100"/>
          <p:cNvPicPr/>
          <p:nvPr/>
        </p:nvPicPr>
        <p:blipFill>
          <a:blip r:embed="rId1"/>
          <a:stretch>
            <a:fillRect/>
          </a:stretch>
        </p:blipFill>
        <p:spPr>
          <a:xfrm>
            <a:off x="1243330" y="3398520"/>
            <a:ext cx="5414645" cy="302768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sym typeface="+mn-ea"/>
              </a:rPr>
              <a:t>YOLO:</a:t>
            </a:r>
            <a:r>
              <a:rPr lang="zh-CN" altLang="en-US" dirty="0">
                <a:sym typeface="+mn-ea"/>
              </a:rPr>
              <a:t> </a:t>
            </a:r>
            <a:r>
              <a:rPr lang="en-US" altLang="zh-CN" dirty="0">
                <a:sym typeface="+mn-ea"/>
              </a:rPr>
              <a:t>You</a:t>
            </a:r>
            <a:r>
              <a:rPr lang="zh-CN" altLang="en-US" dirty="0">
                <a:sym typeface="+mn-ea"/>
              </a:rPr>
              <a:t> </a:t>
            </a:r>
            <a:r>
              <a:rPr lang="en-US" altLang="zh-CN" dirty="0">
                <a:sym typeface="+mn-ea"/>
              </a:rPr>
              <a:t>only</a:t>
            </a:r>
            <a:r>
              <a:rPr lang="zh-CN" altLang="en-US" dirty="0">
                <a:sym typeface="+mn-ea"/>
              </a:rPr>
              <a:t> </a:t>
            </a:r>
            <a:r>
              <a:rPr lang="en-US" altLang="zh-CN" dirty="0">
                <a:sym typeface="+mn-ea"/>
              </a:rPr>
              <a:t>look</a:t>
            </a:r>
            <a:r>
              <a:rPr lang="zh-CN" altLang="en-US" dirty="0">
                <a:sym typeface="+mn-ea"/>
              </a:rPr>
              <a:t> </a:t>
            </a:r>
            <a:r>
              <a:rPr lang="en-US" altLang="zh-CN" dirty="0">
                <a:sym typeface="+mn-ea"/>
              </a:rPr>
              <a:t>once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A8740-04C3-4D9C-9880-E3F61E3A801B}" type="slidenum">
              <a:rPr lang="zh-CN" altLang="en-US" smtClean="0"/>
            </a:fld>
            <a:endParaRPr lang="zh-CN" altLang="en-US" dirty="0"/>
          </a:p>
        </p:txBody>
      </p:sp>
      <p:sp>
        <p:nvSpPr>
          <p:cNvPr id="3" name="内容占位符 2"/>
          <p:cNvSpPr/>
          <p:nvPr>
            <p:ph idx="1"/>
          </p:nvPr>
        </p:nvSpPr>
        <p:spPr/>
        <p:txBody>
          <a:bodyPr/>
          <a:p>
            <a:r>
              <a:rPr lang="en-US" altLang="zh-CN"/>
              <a:t>首先将输入图片划分为S*S个珊格</a:t>
            </a:r>
            <a:endParaRPr lang="en-US" altLang="zh-CN"/>
          </a:p>
          <a:p>
            <a:r>
              <a:rPr lang="en-US" altLang="zh-CN"/>
              <a:t>然后每个格子回归出B个检测框</a:t>
            </a:r>
            <a:endParaRPr lang="en-US" altLang="zh-CN"/>
          </a:p>
        </p:txBody>
      </p:sp>
      <p:pic>
        <p:nvPicPr>
          <p:cNvPr id="102" name="图片 101"/>
          <p:cNvPicPr/>
          <p:nvPr/>
        </p:nvPicPr>
        <p:blipFill>
          <a:blip r:embed="rId1"/>
          <a:srcRect l="10513" t="9017" r="8392" b="19316"/>
          <a:stretch>
            <a:fillRect/>
          </a:stretch>
        </p:blipFill>
        <p:spPr>
          <a:xfrm>
            <a:off x="535305" y="2806700"/>
            <a:ext cx="7581900" cy="357124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sym typeface="+mn-ea"/>
              </a:rPr>
              <a:t>YOLO:</a:t>
            </a:r>
            <a:r>
              <a:rPr lang="zh-CN" altLang="en-US" dirty="0">
                <a:sym typeface="+mn-ea"/>
              </a:rPr>
              <a:t> </a:t>
            </a:r>
            <a:r>
              <a:rPr lang="en-US" altLang="zh-CN" dirty="0">
                <a:sym typeface="+mn-ea"/>
              </a:rPr>
              <a:t>You</a:t>
            </a:r>
            <a:r>
              <a:rPr lang="zh-CN" altLang="en-US" dirty="0">
                <a:sym typeface="+mn-ea"/>
              </a:rPr>
              <a:t> </a:t>
            </a:r>
            <a:r>
              <a:rPr lang="en-US" altLang="zh-CN" dirty="0">
                <a:sym typeface="+mn-ea"/>
              </a:rPr>
              <a:t>only</a:t>
            </a:r>
            <a:r>
              <a:rPr lang="zh-CN" altLang="en-US" dirty="0">
                <a:sym typeface="+mn-ea"/>
              </a:rPr>
              <a:t> </a:t>
            </a:r>
            <a:r>
              <a:rPr lang="en-US" altLang="zh-CN" dirty="0">
                <a:sym typeface="+mn-ea"/>
              </a:rPr>
              <a:t>look</a:t>
            </a:r>
            <a:r>
              <a:rPr lang="zh-CN" altLang="en-US" dirty="0">
                <a:sym typeface="+mn-ea"/>
              </a:rPr>
              <a:t> </a:t>
            </a:r>
            <a:r>
              <a:rPr lang="en-US" altLang="zh-CN" dirty="0">
                <a:sym typeface="+mn-ea"/>
              </a:rPr>
              <a:t>once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A8740-04C3-4D9C-9880-E3F61E3A801B}" type="slidenum">
              <a:rPr lang="zh-CN" altLang="en-US" smtClean="0"/>
            </a:fld>
            <a:endParaRPr lang="zh-CN" altLang="en-US" dirty="0"/>
          </a:p>
        </p:txBody>
      </p:sp>
      <p:sp>
        <p:nvSpPr>
          <p:cNvPr id="3" name="内容占位符 2"/>
          <p:cNvSpPr/>
          <p:nvPr>
            <p:ph idx="1"/>
          </p:nvPr>
        </p:nvSpPr>
        <p:spPr/>
        <p:txBody>
          <a:bodyPr/>
          <a:p>
            <a:r>
              <a:rPr lang="en-US" altLang="zh-CN"/>
              <a:t>每个检测框包含5个值（x,y,w,h,conf），x,y为目标中心点相对于珊格边界的偏移比例，w,h为目标宽高相对于输入图像的比例，conf为预测目标与所有GT的IOU。同时每个珊格回归出其包含类别的概率。</a:t>
            </a:r>
            <a:endParaRPr lang="en-US" altLang="zh-CN"/>
          </a:p>
          <a:p>
            <a:endParaRPr lang="en-US" altLang="zh-CN"/>
          </a:p>
        </p:txBody>
      </p:sp>
      <p:pic>
        <p:nvPicPr>
          <p:cNvPr id="5" name="图片 4"/>
          <p:cNvPicPr/>
          <p:nvPr/>
        </p:nvPicPr>
        <p:blipFill>
          <a:blip r:embed="rId1"/>
          <a:srcRect l="10513" t="9017" r="8392" b="19316"/>
          <a:stretch>
            <a:fillRect/>
          </a:stretch>
        </p:blipFill>
        <p:spPr>
          <a:xfrm>
            <a:off x="701040" y="3720465"/>
            <a:ext cx="6871335" cy="313753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矩形 5"/>
          <p:cNvSpPr/>
          <p:nvPr/>
        </p:nvSpPr>
        <p:spPr>
          <a:xfrm>
            <a:off x="6781800" y="4937760"/>
            <a:ext cx="789940" cy="969010"/>
          </a:xfrm>
          <a:prstGeom prst="rect">
            <a:avLst/>
          </a:prstGeom>
          <a:noFill/>
          <a:ln w="28575" cmpd="sng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4410710" y="3685540"/>
            <a:ext cx="21386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/>
              <a:t>30 = 20</a:t>
            </a:r>
            <a:r>
              <a:rPr lang="zh-CN" altLang="en-US"/>
              <a:t>类</a:t>
            </a:r>
            <a:r>
              <a:rPr lang="en-US" altLang="zh-CN"/>
              <a:t>+2</a:t>
            </a:r>
            <a:r>
              <a:rPr lang="zh-CN" altLang="en-US"/>
              <a:t>个框</a:t>
            </a:r>
            <a:r>
              <a:rPr lang="en-US" altLang="zh-CN"/>
              <a:t>x5</a:t>
            </a:r>
            <a:endParaRPr lang="en-US" altLang="zh-CN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YOLO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YOLO</a:t>
            </a:r>
            <a:r>
              <a:rPr lang="zh-CN" altLang="en-US" dirty="0"/>
              <a:t>训练假设目标（中心）总会处于某个网格（框）中</a:t>
            </a:r>
            <a:endParaRPr lang="en-US" altLang="zh-CN" dirty="0"/>
          </a:p>
          <a:p>
            <a:r>
              <a:rPr lang="en-US" dirty="0" err="1"/>
              <a:t>训练时候如果网格内有目标则为正样本</a:t>
            </a:r>
            <a:r>
              <a:rPr lang="zh-CN" altLang="en-US" dirty="0"/>
              <a:t>，会有回归损失和分类损失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A8740-04C3-4D9C-9880-E3F61E3A801B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100" name="图片 99"/>
          <p:cNvPicPr/>
          <p:nvPr/>
        </p:nvPicPr>
        <p:blipFill>
          <a:blip r:embed="rId1"/>
          <a:stretch>
            <a:fillRect/>
          </a:stretch>
        </p:blipFill>
        <p:spPr>
          <a:xfrm>
            <a:off x="4704715" y="3804920"/>
            <a:ext cx="3151505" cy="294195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SSD</a:t>
            </a:r>
            <a:r>
              <a:rPr lang="zh-CN" altLang="en-US" dirty="0"/>
              <a:t>：</a:t>
            </a:r>
            <a:r>
              <a:rPr lang="en-US" altLang="zh-CN" dirty="0"/>
              <a:t>Single</a:t>
            </a:r>
            <a:r>
              <a:rPr lang="zh-CN" altLang="en-US" dirty="0"/>
              <a:t> </a:t>
            </a:r>
            <a:r>
              <a:rPr lang="en-US" altLang="zh-CN" dirty="0"/>
              <a:t>Shot</a:t>
            </a:r>
            <a:r>
              <a:rPr lang="zh-CN" altLang="en-US" dirty="0"/>
              <a:t> </a:t>
            </a:r>
            <a:r>
              <a:rPr lang="en-US" altLang="zh-CN" dirty="0"/>
              <a:t>Multi-box</a:t>
            </a:r>
            <a:r>
              <a:rPr lang="zh-CN" altLang="en-US" dirty="0"/>
              <a:t> </a:t>
            </a:r>
            <a:r>
              <a:rPr lang="en-US" altLang="zh-CN" dirty="0"/>
              <a:t>Detector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A8740-04C3-4D9C-9880-E3F61E3A801B}" type="slidenum">
              <a:rPr lang="zh-CN" altLang="en-US" smtClean="0"/>
            </a:fld>
            <a:endParaRPr lang="zh-CN" altLang="en-US" dirty="0"/>
          </a:p>
        </p:txBody>
      </p:sp>
      <p:sp>
        <p:nvSpPr>
          <p:cNvPr id="3" name="内容占位符 2"/>
          <p:cNvSpPr/>
          <p:nvPr>
            <p:ph idx="1"/>
          </p:nvPr>
        </p:nvSpPr>
        <p:spPr/>
        <p:txBody>
          <a:bodyPr/>
          <a:p>
            <a:r>
              <a:rPr lang="en-US" altLang="zh-CN"/>
              <a:t>YOLO</a:t>
            </a:r>
            <a:r>
              <a:rPr lang="zh-CN" altLang="en-US"/>
              <a:t>只在最后一层预测几个</a:t>
            </a:r>
            <a:r>
              <a:rPr lang="en-US" altLang="zh-CN"/>
              <a:t>box</a:t>
            </a:r>
            <a:r>
              <a:rPr lang="zh-CN" altLang="en-US"/>
              <a:t>太粗糙了</a:t>
            </a:r>
            <a:endParaRPr lang="zh-CN" altLang="en-US"/>
          </a:p>
          <a:p>
            <a:r>
              <a:rPr lang="zh-CN" altLang="en-US"/>
              <a:t>基于不同层的</a:t>
            </a:r>
            <a:r>
              <a:rPr lang="en-US" altLang="zh-CN"/>
              <a:t>anchors,</a:t>
            </a:r>
            <a:r>
              <a:rPr lang="zh-CN" altLang="en-US"/>
              <a:t>多尺度</a:t>
            </a:r>
            <a:r>
              <a:rPr lang="en-US" altLang="zh-CN"/>
              <a:t>box</a:t>
            </a:r>
            <a:r>
              <a:rPr lang="zh-CN" altLang="en-US"/>
              <a:t>预测</a:t>
            </a:r>
            <a:endParaRPr lang="zh-CN" alt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7795" y="2848610"/>
            <a:ext cx="8952230" cy="2844165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 dirty="0">
                <a:sym typeface="+mn-ea"/>
              </a:rPr>
              <a:t>SSD</a:t>
            </a:r>
            <a:r>
              <a:rPr lang="zh-CN" altLang="en-US" dirty="0">
                <a:sym typeface="+mn-ea"/>
              </a:rPr>
              <a:t>：</a:t>
            </a:r>
            <a:r>
              <a:rPr lang="en-US" altLang="zh-CN" dirty="0">
                <a:sym typeface="+mn-ea"/>
              </a:rPr>
              <a:t>Single</a:t>
            </a:r>
            <a:r>
              <a:rPr lang="zh-CN" altLang="en-US" dirty="0">
                <a:sym typeface="+mn-ea"/>
              </a:rPr>
              <a:t> </a:t>
            </a:r>
            <a:r>
              <a:rPr lang="en-US" altLang="zh-CN" dirty="0">
                <a:sym typeface="+mn-ea"/>
              </a:rPr>
              <a:t>Shot</a:t>
            </a:r>
            <a:r>
              <a:rPr lang="zh-CN" altLang="en-US" dirty="0">
                <a:sym typeface="+mn-ea"/>
              </a:rPr>
              <a:t> </a:t>
            </a:r>
            <a:r>
              <a:rPr lang="en-US" altLang="zh-CN" dirty="0">
                <a:sym typeface="+mn-ea"/>
              </a:rPr>
              <a:t>Multi-box</a:t>
            </a:r>
            <a:r>
              <a:rPr lang="zh-CN" altLang="en-US" dirty="0">
                <a:sym typeface="+mn-ea"/>
              </a:rPr>
              <a:t> </a:t>
            </a:r>
            <a:r>
              <a:rPr lang="en-US" altLang="zh-CN" dirty="0">
                <a:sym typeface="+mn-ea"/>
              </a:rPr>
              <a:t>Detector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6565" y="1490345"/>
            <a:ext cx="8686800" cy="4759325"/>
          </a:xfrm>
        </p:spPr>
        <p:txBody>
          <a:bodyPr/>
          <a:p>
            <a:r>
              <a:rPr lang="en-US" altLang="zh-CN"/>
              <a:t>SSD300: VGG16 conv4 </a:t>
            </a:r>
            <a:r>
              <a:rPr lang="zh-CN" altLang="en-US"/>
              <a:t>作为</a:t>
            </a:r>
            <a:r>
              <a:rPr lang="en-US" altLang="zh-CN"/>
              <a:t> backbone</a:t>
            </a:r>
            <a:endParaRPr lang="en-US" altLang="zh-CN"/>
          </a:p>
          <a:p>
            <a:r>
              <a:rPr lang="en-US" altLang="zh-CN"/>
              <a:t>Head: conv4_3, conv7,conv8_2,conv9_2,conv10_2, conv11_2, 6</a:t>
            </a:r>
            <a:r>
              <a:rPr lang="zh-CN" altLang="en-US"/>
              <a:t>个特征图作为输出层，</a:t>
            </a:r>
            <a:r>
              <a:rPr lang="en-US" altLang="zh-CN"/>
              <a:t>anchor</a:t>
            </a:r>
            <a:r>
              <a:rPr lang="zh-CN" altLang="en-US"/>
              <a:t>的基本大小设置为</a:t>
            </a:r>
            <a:r>
              <a:rPr lang="en-US" altLang="zh-CN"/>
              <a:t>30,60,111,162,213,315</a:t>
            </a:r>
            <a:r>
              <a:rPr lang="zh-CN" altLang="en-US"/>
              <a:t>（相对图像的</a:t>
            </a:r>
            <a:r>
              <a:rPr lang="en-US" altLang="zh-CN"/>
              <a:t>size</a:t>
            </a:r>
            <a:r>
              <a:rPr lang="zh-CN" altLang="en-US"/>
              <a:t>）</a:t>
            </a:r>
            <a:endParaRPr lang="zh-CN" altLang="en-US"/>
          </a:p>
          <a:p>
            <a:r>
              <a:rPr lang="zh-CN" altLang="en-US"/>
              <a:t>输出层预测的步长为：</a:t>
            </a:r>
            <a:r>
              <a:rPr lang="en-US" altLang="zh-CN"/>
              <a:t>8,16,32,64,100,300</a:t>
            </a:r>
            <a:r>
              <a:rPr lang="zh-CN" altLang="en-US"/>
              <a:t>（图像而言）</a:t>
            </a:r>
            <a:endParaRPr lang="en-US" altLang="zh-CN"/>
          </a:p>
          <a:p>
            <a:endParaRPr lang="zh-CN" alt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4446905"/>
            <a:ext cx="7588885" cy="2411095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 dirty="0">
                <a:sym typeface="+mn-ea"/>
              </a:rPr>
              <a:t>SSD</a:t>
            </a:r>
            <a:r>
              <a:rPr lang="zh-CN" altLang="en-US" dirty="0">
                <a:sym typeface="+mn-ea"/>
              </a:rPr>
              <a:t>：</a:t>
            </a:r>
            <a:r>
              <a:rPr lang="en-US" altLang="zh-CN" dirty="0">
                <a:sym typeface="+mn-ea"/>
              </a:rPr>
              <a:t>Single</a:t>
            </a:r>
            <a:r>
              <a:rPr lang="zh-CN" altLang="en-US" dirty="0">
                <a:sym typeface="+mn-ea"/>
              </a:rPr>
              <a:t> </a:t>
            </a:r>
            <a:r>
              <a:rPr lang="en-US" altLang="zh-CN" dirty="0">
                <a:sym typeface="+mn-ea"/>
              </a:rPr>
              <a:t>Shot</a:t>
            </a:r>
            <a:r>
              <a:rPr lang="zh-CN" altLang="en-US" dirty="0">
                <a:sym typeface="+mn-ea"/>
              </a:rPr>
              <a:t> </a:t>
            </a:r>
            <a:r>
              <a:rPr lang="en-US" altLang="zh-CN" dirty="0">
                <a:sym typeface="+mn-ea"/>
              </a:rPr>
              <a:t>Multi-box</a:t>
            </a:r>
            <a:r>
              <a:rPr lang="zh-CN" altLang="en-US" dirty="0">
                <a:sym typeface="+mn-ea"/>
              </a:rPr>
              <a:t> </a:t>
            </a:r>
            <a:r>
              <a:rPr lang="en-US" altLang="zh-CN" dirty="0">
                <a:sym typeface="+mn-ea"/>
              </a:rPr>
              <a:t>Detector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6565" y="1490345"/>
            <a:ext cx="8686800" cy="4759325"/>
          </a:xfrm>
        </p:spPr>
        <p:txBody>
          <a:bodyPr/>
          <a:p>
            <a:r>
              <a:rPr lang="zh-CN" altLang="en-US"/>
              <a:t>基本大小的</a:t>
            </a:r>
            <a:r>
              <a:rPr lang="en-US" altLang="zh-CN"/>
              <a:t>anchor</a:t>
            </a:r>
            <a:r>
              <a:rPr lang="zh-CN" altLang="en-US"/>
              <a:t>按照</a:t>
            </a:r>
            <a:r>
              <a:rPr lang="en-US" altLang="zh-CN"/>
              <a:t>1:2,2:1,1:3,3:1</a:t>
            </a:r>
            <a:r>
              <a:rPr lang="zh-CN" altLang="en-US"/>
              <a:t>设定更多</a:t>
            </a:r>
            <a:r>
              <a:rPr lang="en-US" altLang="zh-CN"/>
              <a:t>anchor</a:t>
            </a:r>
            <a:endParaRPr lang="en-US" altLang="zh-CN"/>
          </a:p>
          <a:p>
            <a:r>
              <a:rPr lang="zh-CN" altLang="en-US"/>
              <a:t>用第</a:t>
            </a:r>
            <a:r>
              <a:rPr lang="en-US" altLang="zh-CN"/>
              <a:t>2</a:t>
            </a:r>
            <a:r>
              <a:rPr lang="zh-CN" altLang="en-US"/>
              <a:t>层输出为例：</a:t>
            </a:r>
            <a:r>
              <a:rPr lang="en-US" altLang="zh-CN"/>
              <a:t>30</a:t>
            </a:r>
            <a:r>
              <a:rPr lang="zh-CN" altLang="en-US"/>
              <a:t>，</a:t>
            </a:r>
            <a:r>
              <a:rPr lang="en-US" altLang="zh-CN" b="1">
                <a:sym typeface="+mn-ea"/>
              </a:rPr>
              <a:t>60</a:t>
            </a:r>
            <a:r>
              <a:rPr lang="en-US" altLang="zh-CN">
                <a:sym typeface="+mn-ea"/>
              </a:rPr>
              <a:t>,111. </a:t>
            </a:r>
            <a:r>
              <a:rPr lang="zh-CN" altLang="en-US">
                <a:sym typeface="+mn-ea"/>
              </a:rPr>
              <a:t>为了连续，该层和下一层</a:t>
            </a:r>
            <a:r>
              <a:rPr lang="en-US" altLang="zh-CN">
                <a:sym typeface="+mn-ea"/>
              </a:rPr>
              <a:t>anchor</a:t>
            </a:r>
            <a:r>
              <a:rPr lang="zh-CN" altLang="en-US">
                <a:sym typeface="+mn-ea"/>
              </a:rPr>
              <a:t>大小中间还会插入一个</a:t>
            </a:r>
            <a:r>
              <a:rPr lang="en-US" altLang="zh-CN">
                <a:sym typeface="+mn-ea"/>
              </a:rPr>
              <a:t>sqrt(60x111)=82</a:t>
            </a:r>
            <a:r>
              <a:rPr lang="zh-CN" altLang="en-US">
                <a:sym typeface="+mn-ea"/>
              </a:rPr>
              <a:t>的基础</a:t>
            </a:r>
            <a:r>
              <a:rPr lang="en-US" altLang="zh-CN">
                <a:sym typeface="+mn-ea"/>
              </a:rPr>
              <a:t>size. </a:t>
            </a:r>
            <a:r>
              <a:rPr lang="zh-CN" altLang="en-US">
                <a:sym typeface="+mn-ea"/>
              </a:rPr>
              <a:t>因此，该层有</a:t>
            </a:r>
            <a:r>
              <a:rPr lang="en-US" altLang="zh-CN">
                <a:sym typeface="+mn-ea"/>
              </a:rPr>
              <a:t>2</a:t>
            </a:r>
            <a:r>
              <a:rPr lang="zh-CN" altLang="en-US">
                <a:sym typeface="+mn-ea"/>
              </a:rPr>
              <a:t>个正方形</a:t>
            </a:r>
            <a:r>
              <a:rPr lang="en-US" altLang="zh-CN">
                <a:sym typeface="+mn-ea"/>
              </a:rPr>
              <a:t>anchor,</a:t>
            </a:r>
            <a:r>
              <a:rPr lang="zh-CN" altLang="en-US">
                <a:sym typeface="+mn-ea"/>
              </a:rPr>
              <a:t>然后对它们进行</a:t>
            </a:r>
            <a:r>
              <a:rPr lang="en-US" altLang="zh-CN">
                <a:sym typeface="+mn-ea"/>
              </a:rPr>
              <a:t>1:2,2:1</a:t>
            </a:r>
            <a:r>
              <a:rPr lang="zh-CN" altLang="en-US">
                <a:sym typeface="+mn-ea"/>
              </a:rPr>
              <a:t>（</a:t>
            </a:r>
            <a:r>
              <a:rPr lang="en-US" altLang="zh-CN">
                <a:sym typeface="+mn-ea"/>
              </a:rPr>
              <a:t>sxsqrt(2),s/sqrt(2)</a:t>
            </a:r>
            <a:r>
              <a:rPr lang="zh-CN" altLang="en-US">
                <a:sym typeface="+mn-ea"/>
              </a:rPr>
              <a:t>）变换，得到</a:t>
            </a:r>
            <a:r>
              <a:rPr lang="en-US" altLang="zh-CN">
                <a:sym typeface="+mn-ea"/>
              </a:rPr>
              <a:t>4</a:t>
            </a:r>
            <a:r>
              <a:rPr lang="zh-CN" altLang="en-US">
                <a:sym typeface="+mn-ea"/>
              </a:rPr>
              <a:t>个</a:t>
            </a:r>
            <a:r>
              <a:rPr lang="en-US" altLang="zh-CN">
                <a:sym typeface="+mn-ea"/>
              </a:rPr>
              <a:t>anchor</a:t>
            </a:r>
            <a:endParaRPr lang="en-US" altLang="zh-CN">
              <a:sym typeface="+mn-ea"/>
            </a:endParaRPr>
          </a:p>
          <a:p>
            <a:r>
              <a:rPr lang="en-US" altLang="zh-CN" sz="2000"/>
              <a:t>8732=38x38x4+19x19x6+10x10x6+5x5x6+3x3x4+1x4</a:t>
            </a:r>
            <a:endParaRPr lang="en-US" altLang="zh-CN"/>
          </a:p>
          <a:p>
            <a:endParaRPr lang="en-US" altLang="zh-CN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4490085"/>
            <a:ext cx="7452360" cy="2367915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SSD</a:t>
            </a:r>
            <a:r>
              <a:rPr lang="zh-CN" altLang="en-US"/>
              <a:t>的</a:t>
            </a:r>
            <a:r>
              <a:rPr lang="en-US" altLang="zh-CN"/>
              <a:t>Pytorch</a:t>
            </a:r>
            <a:r>
              <a:rPr lang="zh-CN" altLang="en-US"/>
              <a:t>实现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5900" y="2072640"/>
            <a:ext cx="4219575" cy="158686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4635" y="1382395"/>
            <a:ext cx="6163945" cy="528955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0" y="6364605"/>
            <a:ext cx="42291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lecture4-cvtasks-detection.py</a:t>
            </a:r>
            <a:endParaRPr lang="zh-CN" altLang="en-US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YoloV2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5665" y="1434520"/>
            <a:ext cx="8226900" cy="4759200"/>
          </a:xfrm>
        </p:spPr>
        <p:txBody>
          <a:bodyPr/>
          <a:lstStyle/>
          <a:p>
            <a:r>
              <a:rPr lang="en-US" altLang="zh-CN" sz="2000">
                <a:solidFill>
                  <a:srgbClr val="FF0000"/>
                </a:solidFill>
              </a:rPr>
              <a:t>hi-res classifier</a:t>
            </a:r>
            <a:r>
              <a:rPr lang="en-US" altLang="zh-CN" sz="2000"/>
              <a:t>: 448*448 的高分辨率样本对分类模型进行微调</a:t>
            </a:r>
            <a:r>
              <a:rPr lang="zh-CN" altLang="en-US" sz="2000"/>
              <a:t>再用于检测模型</a:t>
            </a:r>
            <a:r>
              <a:rPr lang="en-US" altLang="zh-CN" sz="2000"/>
              <a:t>,缓解分辨率切换造成的影响</a:t>
            </a:r>
            <a:endParaRPr lang="en-US" altLang="zh-CN" sz="2000"/>
          </a:p>
          <a:p>
            <a:r>
              <a:rPr lang="en-US" altLang="zh-CN" sz="2000">
                <a:solidFill>
                  <a:srgbClr val="FF0000"/>
                </a:solidFill>
              </a:rPr>
              <a:t>location prediction</a:t>
            </a:r>
            <a:r>
              <a:rPr lang="en-US" altLang="zh-CN" sz="2000"/>
              <a:t>: 将预测边框的中心约束在特定gird网格内,</a:t>
            </a:r>
            <a:r>
              <a:rPr lang="zh-CN" altLang="en-US" sz="2000"/>
              <a:t>设定先验框的宽和高</a:t>
            </a:r>
            <a:r>
              <a:rPr lang="en-US" altLang="zh-CN" sz="2000"/>
              <a:t>. yolov1</a:t>
            </a:r>
            <a:r>
              <a:rPr lang="zh-CN" altLang="en-US" sz="2000"/>
              <a:t>直接预测绝对位置训练很不稳定</a:t>
            </a:r>
            <a:endParaRPr lang="zh-CN" altLang="en-US" sz="2000"/>
          </a:p>
          <a:p>
            <a:r>
              <a:rPr lang="zh-CN" altLang="en-US" sz="2000"/>
              <a:t>Multi-Scale</a:t>
            </a:r>
            <a:r>
              <a:rPr lang="en-US" altLang="zh-CN" sz="2000"/>
              <a:t> </a:t>
            </a:r>
            <a:r>
              <a:rPr lang="zh-CN" altLang="en-US" sz="2000">
                <a:solidFill>
                  <a:srgbClr val="FF0000"/>
                </a:solidFill>
              </a:rPr>
              <a:t>Training</a:t>
            </a:r>
            <a:r>
              <a:rPr lang="zh-CN" altLang="en-US" sz="2000"/>
              <a:t>（多尺度图像训练）</a:t>
            </a:r>
            <a:endParaRPr lang="zh-CN" altLang="en-US" sz="2000"/>
          </a:p>
          <a:p>
            <a:endParaRPr lang="zh-CN" altLang="en-US" sz="200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A8740-04C3-4D9C-9880-E3F61E3A801B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101" name="图片 100"/>
          <p:cNvPicPr/>
          <p:nvPr/>
        </p:nvPicPr>
        <p:blipFill>
          <a:blip r:embed="rId1"/>
          <a:stretch>
            <a:fillRect/>
          </a:stretch>
        </p:blipFill>
        <p:spPr>
          <a:xfrm>
            <a:off x="1828800" y="3934460"/>
            <a:ext cx="5486400" cy="2286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6565" y="608330"/>
            <a:ext cx="8686800" cy="705485"/>
          </a:xfrm>
        </p:spPr>
        <p:txBody>
          <a:bodyPr>
            <a:noAutofit/>
          </a:bodyPr>
          <a:p>
            <a:r>
              <a:rPr lang="en-US" altLang="zh-CN" sz="2000" b="1">
                <a:latin typeface="Arial" panose="020B0604020202020204" pitchFamily="34" charset="0"/>
                <a:cs typeface="Arial" panose="020B0604020202020204" pitchFamily="34" charset="0"/>
              </a:rPr>
              <a:t>FPN:Feature Pyramid Networks for Object Detection</a:t>
            </a:r>
            <a:endParaRPr lang="en-US" altLang="zh-CN" sz="20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想法：将语义丰富的高层特征融合到细节丰富的底层特征，对小物体检测能从宏观特征进行帮助</a:t>
            </a:r>
            <a:endParaRPr lang="zh-CN" altLang="en-US"/>
          </a:p>
        </p:txBody>
      </p:sp>
      <p:pic>
        <p:nvPicPr>
          <p:cNvPr id="103" name="图片 102"/>
          <p:cNvPicPr/>
          <p:nvPr/>
        </p:nvPicPr>
        <p:blipFill>
          <a:blip r:embed="rId1"/>
          <a:srcRect b="40551"/>
          <a:stretch>
            <a:fillRect/>
          </a:stretch>
        </p:blipFill>
        <p:spPr>
          <a:xfrm>
            <a:off x="1256665" y="2622550"/>
            <a:ext cx="5984875" cy="367157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ImageNet</a:t>
            </a:r>
            <a:r>
              <a:rPr lang="zh-CN" altLang="en-US" dirty="0"/>
              <a:t>（大规模视觉目标分类）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ImageNet is an image database organized according to the WordNet hierarchy</a:t>
            </a:r>
            <a:endParaRPr lang="en-US" altLang="zh-C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About 15M Labeled High resolution Images</a:t>
            </a:r>
            <a:endParaRPr lang="en-US" altLang="zh-C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Roughly 22K Categories</a:t>
            </a:r>
            <a:endParaRPr lang="en-US" altLang="zh-C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Collected from the </a:t>
            </a:r>
            <a:r>
              <a:rPr lang="en-US" altLang="zh-CN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web,labeled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by Amazon Mechanical Turk</a:t>
            </a:r>
            <a:endParaRPr lang="zh-CN" alt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A8740-04C3-4D9C-9880-E3F61E3A801B}" type="slidenum">
              <a:rPr lang="zh-CN" altLang="en-US" sz="750" smtClean="0"/>
            </a:fld>
            <a:endParaRPr lang="zh-CN" altLang="en-US" sz="825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48444" y="4003710"/>
            <a:ext cx="5243303" cy="2097321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具体做法</a:t>
            </a:r>
            <a:endParaRPr lang="zh-CN" altLang="en-US"/>
          </a:p>
        </p:txBody>
      </p:sp>
      <p:pic>
        <p:nvPicPr>
          <p:cNvPr id="104" name="图片 103"/>
          <p:cNvPicPr/>
          <p:nvPr/>
        </p:nvPicPr>
        <p:blipFill>
          <a:blip r:embed="rId1"/>
          <a:srcRect r="81" b="16437"/>
          <a:stretch>
            <a:fillRect/>
          </a:stretch>
        </p:blipFill>
        <p:spPr>
          <a:xfrm>
            <a:off x="1671320" y="2466340"/>
            <a:ext cx="5481955" cy="322834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456565" y="608330"/>
            <a:ext cx="8686800" cy="705485"/>
          </a:xfrm>
        </p:spPr>
        <p:txBody>
          <a:bodyPr>
            <a:noAutofit/>
          </a:bodyPr>
          <a:p>
            <a:r>
              <a:rPr lang="en-US" altLang="zh-CN" sz="2000" b="1">
                <a:latin typeface="Arial" panose="020B0604020202020204" pitchFamily="34" charset="0"/>
                <a:cs typeface="Arial" panose="020B0604020202020204" pitchFamily="34" charset="0"/>
              </a:rPr>
              <a:t>FPN:Feature Pyramid Networks for Object Detection</a:t>
            </a:r>
            <a:endParaRPr lang="en-US" altLang="zh-CN" sz="20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YoloV2 (DarkNet-19)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A8740-04C3-4D9C-9880-E3F61E3A801B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102" name="图片 101"/>
          <p:cNvPicPr/>
          <p:nvPr/>
        </p:nvPicPr>
        <p:blipFill>
          <a:blip r:embed="rId1"/>
          <a:stretch>
            <a:fillRect/>
          </a:stretch>
        </p:blipFill>
        <p:spPr>
          <a:xfrm>
            <a:off x="1191895" y="1253490"/>
            <a:ext cx="6405880" cy="31178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3" name="图片 10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4537639"/>
            <a:ext cx="9144000" cy="195340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YoloV3 (Darknet-53) 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sz="2400"/>
              <a:t>DBL:</a:t>
            </a:r>
            <a:r>
              <a:rPr lang="en-US" sz="2400"/>
              <a:t> </a:t>
            </a:r>
            <a:r>
              <a:rPr sz="2400"/>
              <a:t>yolo_v3的基本组件</a:t>
            </a:r>
            <a:r>
              <a:rPr lang="en-US" sz="2400"/>
              <a:t>, </a:t>
            </a:r>
            <a:r>
              <a:rPr sz="2400"/>
              <a:t>卷积+BN+Leaky relu</a:t>
            </a:r>
            <a:endParaRPr sz="2400"/>
          </a:p>
          <a:p>
            <a:r>
              <a:rPr sz="2400"/>
              <a:t>resn：n代表数字，有res1，res2, … ,res8等等，表示这个res_block里含有多少个res_unit</a:t>
            </a:r>
            <a:endParaRPr sz="240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A8740-04C3-4D9C-9880-E3F61E3A801B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104" name="图片 103"/>
          <p:cNvPicPr/>
          <p:nvPr/>
        </p:nvPicPr>
        <p:blipFill>
          <a:blip r:embed="rId1"/>
          <a:stretch>
            <a:fillRect/>
          </a:stretch>
        </p:blipFill>
        <p:spPr>
          <a:xfrm>
            <a:off x="231775" y="3305175"/>
            <a:ext cx="8679815" cy="318071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YoloV3 (Darknet-53) 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1800"/>
              <a:t>FPN</a:t>
            </a:r>
            <a:r>
              <a:rPr lang="zh-CN" altLang="en-US" sz="1800"/>
              <a:t>的机制</a:t>
            </a:r>
            <a:endParaRPr lang="zh-CN" altLang="en-US" sz="1800"/>
          </a:p>
          <a:p>
            <a:r>
              <a:rPr lang="zh-CN" altLang="en-US" sz="1800"/>
              <a:t>多尺度预测</a:t>
            </a:r>
            <a:r>
              <a:rPr lang="en-US" altLang="zh-CN" sz="1800"/>
              <a:t>(</a:t>
            </a:r>
            <a:r>
              <a:rPr lang="zh-CN" altLang="en-US" sz="1800"/>
              <a:t>类似</a:t>
            </a:r>
            <a:r>
              <a:rPr lang="en-US" altLang="zh-CN" sz="1800"/>
              <a:t>SSD): 13x13, 26x26,52x52 feature map</a:t>
            </a:r>
            <a:endParaRPr lang="en-US" altLang="zh-CN" sz="1800"/>
          </a:p>
          <a:p>
            <a:pPr lvl="1"/>
            <a:r>
              <a:rPr lang="en-US" altLang="zh-CN" sz="1575"/>
              <a:t>（13x13）适合检测大的目标，每个cell的三个anchor boxes为(116 ,90),(156 ,198)，(373 ,326)</a:t>
            </a:r>
            <a:endParaRPr lang="en-US" altLang="zh-CN" sz="1575"/>
          </a:p>
          <a:p>
            <a:pPr lvl="1"/>
            <a:r>
              <a:rPr lang="en-US" altLang="zh-CN" sz="1575"/>
              <a:t>（26x26）适合一般大小的物体，anchor boxes为(30,61)， (62,45)，(59,119)</a:t>
            </a:r>
            <a:endParaRPr lang="en-US" altLang="zh-CN" sz="1575"/>
          </a:p>
          <a:p>
            <a:pPr lvl="1"/>
            <a:r>
              <a:rPr lang="en-US" altLang="zh-CN" sz="1575"/>
              <a:t>（52x52），适合检测小目标，因此anchor boxes为(10,13)，(16,30)，(33,23)。</a:t>
            </a:r>
            <a:endParaRPr lang="en-US" altLang="zh-CN" sz="1575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A8740-04C3-4D9C-9880-E3F61E3A801B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104" name="图片 103"/>
          <p:cNvPicPr/>
          <p:nvPr/>
        </p:nvPicPr>
        <p:blipFill>
          <a:blip r:embed="rId1"/>
          <a:stretch>
            <a:fillRect/>
          </a:stretch>
        </p:blipFill>
        <p:spPr>
          <a:xfrm>
            <a:off x="301625" y="3810635"/>
            <a:ext cx="8679815" cy="318071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圆角矩形 4"/>
          <p:cNvSpPr/>
          <p:nvPr/>
        </p:nvSpPr>
        <p:spPr>
          <a:xfrm>
            <a:off x="6418580" y="3810635"/>
            <a:ext cx="2731770" cy="3046730"/>
          </a:xfrm>
          <a:prstGeom prst="roundRect">
            <a:avLst>
              <a:gd name="adj" fmla="val 8321"/>
            </a:avLst>
          </a:prstGeom>
          <a:noFill/>
          <a:ln>
            <a:solidFill>
              <a:srgbClr val="00B05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YoloV4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CSPNet</a:t>
            </a:r>
            <a:r>
              <a:rPr lang="zh-CN" altLang="en-US"/>
              <a:t>结构（Cross Stage Partial Network）</a:t>
            </a:r>
            <a:endParaRPr lang="zh-CN" altLang="en-US"/>
          </a:p>
          <a:p>
            <a:r>
              <a:rPr lang="zh-CN" altLang="en-US">
                <a:sym typeface="+mn-ea"/>
              </a:rPr>
              <a:t>减少了计算量的同时可以保证准确率</a:t>
            </a:r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6894195" y="6008370"/>
            <a:ext cx="2077085" cy="7658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07" name="图片 106"/>
          <p:cNvPicPr/>
          <p:nvPr/>
        </p:nvPicPr>
        <p:blipFill>
          <a:blip r:embed="rId1"/>
          <a:srcRect b="22512"/>
          <a:stretch>
            <a:fillRect/>
          </a:stretch>
        </p:blipFill>
        <p:spPr>
          <a:xfrm>
            <a:off x="5981065" y="73025"/>
            <a:ext cx="3089910" cy="141732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0" name="图片 109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3084830"/>
            <a:ext cx="9144000" cy="36893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YoloV4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输入端采用mosaic数据增强：</a:t>
            </a:r>
            <a:r>
              <a:rPr lang="zh-CN" altLang="en-US">
                <a:solidFill>
                  <a:srgbClr val="FF0000"/>
                </a:solidFill>
              </a:rPr>
              <a:t>多张图截切后拼起来</a:t>
            </a:r>
            <a:endParaRPr lang="zh-CN" altLang="en-US"/>
          </a:p>
          <a:p>
            <a:r>
              <a:rPr lang="zh-CN" altLang="en-US"/>
              <a:t>Backbone上采用了CSPDarknet53、Mish激活函数、Dropblock等方式。Mish函数为</a:t>
            </a:r>
            <a:endParaRPr lang="zh-CN" altLang="en-US"/>
          </a:p>
        </p:txBody>
      </p:sp>
      <p:pic>
        <p:nvPicPr>
          <p:cNvPr id="105" name="图片 104"/>
          <p:cNvPicPr/>
          <p:nvPr/>
        </p:nvPicPr>
        <p:blipFill>
          <a:blip r:embed="rId1"/>
          <a:stretch>
            <a:fillRect/>
          </a:stretch>
        </p:blipFill>
        <p:spPr>
          <a:xfrm>
            <a:off x="2181225" y="3757613"/>
            <a:ext cx="4781550" cy="28860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文本框 3"/>
          <p:cNvSpPr txBox="1"/>
          <p:nvPr/>
        </p:nvSpPr>
        <p:spPr>
          <a:xfrm>
            <a:off x="3246755" y="3244850"/>
            <a:ext cx="442214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Mish=x∗tanh(ln(1+e</a:t>
            </a:r>
            <a:r>
              <a:rPr lang="zh-CN" altLang="en-US" baseline="30000"/>
              <a:t>x</a:t>
            </a:r>
            <a:r>
              <a:rPr lang="zh-CN" altLang="en-US"/>
              <a:t>))</a:t>
            </a:r>
            <a:endParaRPr lang="zh-CN" altLang="en-US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YoloV5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>
                <a:sym typeface="+mn-ea"/>
              </a:rPr>
              <a:t>mosaic数据增强</a:t>
            </a:r>
            <a:r>
              <a:rPr lang="en-US" altLang="zh-CN">
                <a:sym typeface="+mn-ea"/>
              </a:rPr>
              <a:t>, 自适应锚框计算</a:t>
            </a:r>
            <a:endParaRPr lang="en-US" altLang="zh-CN">
              <a:sym typeface="+mn-ea"/>
            </a:endParaRPr>
          </a:p>
          <a:p>
            <a:r>
              <a:rPr lang="en-US" altLang="zh-CN">
                <a:sym typeface="+mn-ea"/>
              </a:rPr>
              <a:t>自适应图片缩放,Focus结构</a:t>
            </a:r>
            <a:r>
              <a:rPr lang="zh-CN" altLang="en-US">
                <a:sym typeface="+mn-ea"/>
              </a:rPr>
              <a:t>（</a:t>
            </a:r>
            <a:r>
              <a:rPr lang="en-US" altLang="zh-CN">
                <a:sym typeface="+mn-ea"/>
              </a:rPr>
              <a:t>v5 6.0</a:t>
            </a:r>
            <a:r>
              <a:rPr lang="zh-CN" altLang="en-US">
                <a:sym typeface="+mn-ea"/>
              </a:rPr>
              <a:t>去掉了</a:t>
            </a:r>
            <a:r>
              <a:rPr lang="en-US" altLang="zh-CN">
                <a:sym typeface="+mn-ea"/>
              </a:rPr>
              <a:t>Focus</a:t>
            </a:r>
            <a:r>
              <a:rPr lang="zh-CN" altLang="en-US">
                <a:sym typeface="+mn-ea"/>
              </a:rPr>
              <a:t>）</a:t>
            </a:r>
            <a:endParaRPr lang="en-US" altLang="zh-CN">
              <a:sym typeface="+mn-ea"/>
            </a:endParaRPr>
          </a:p>
          <a:p>
            <a:endParaRPr lang="en-US" altLang="zh-CN">
              <a:sym typeface="+mn-ea"/>
            </a:endParaRPr>
          </a:p>
        </p:txBody>
      </p:sp>
      <p:pic>
        <p:nvPicPr>
          <p:cNvPr id="109" name="图片 108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2855595"/>
            <a:ext cx="9023350" cy="400240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文本框 4"/>
          <p:cNvSpPr txBox="1"/>
          <p:nvPr/>
        </p:nvSpPr>
        <p:spPr>
          <a:xfrm>
            <a:off x="3338830" y="945515"/>
            <a:ext cx="517080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https://github.com/ultralytics/yolov5</a:t>
            </a:r>
            <a:endParaRPr lang="zh-CN" altLang="en-US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YoloV5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>
                <a:sym typeface="+mn-ea"/>
              </a:rPr>
              <a:t>采用GIOU_Loss做Bounding box的损失函数,Ac</a:t>
            </a:r>
            <a:r>
              <a:rPr lang="zh-CN" altLang="en-US">
                <a:sym typeface="+mn-ea"/>
              </a:rPr>
              <a:t>代表最小外接矩形面积，</a:t>
            </a:r>
            <a:r>
              <a:rPr lang="en-US" altLang="zh-CN">
                <a:sym typeface="+mn-ea"/>
              </a:rPr>
              <a:t>U</a:t>
            </a:r>
            <a:r>
              <a:rPr lang="zh-CN" altLang="en-US">
                <a:sym typeface="+mn-ea"/>
              </a:rPr>
              <a:t>代表并集区域</a:t>
            </a:r>
            <a:endParaRPr lang="zh-CN" altLang="en-US" baseline="-25000"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84550" y="2746375"/>
            <a:ext cx="2987040" cy="775970"/>
          </a:xfrm>
          <a:prstGeom prst="rect">
            <a:avLst/>
          </a:prstGeom>
        </p:spPr>
      </p:pic>
      <p:pic>
        <p:nvPicPr>
          <p:cNvPr id="111" name="图片 110"/>
          <p:cNvPicPr/>
          <p:nvPr/>
        </p:nvPicPr>
        <p:blipFill>
          <a:blip r:embed="rId2"/>
          <a:srcRect r="34056" b="12000"/>
          <a:stretch>
            <a:fillRect/>
          </a:stretch>
        </p:blipFill>
        <p:spPr>
          <a:xfrm>
            <a:off x="2616835" y="3944620"/>
            <a:ext cx="4522470" cy="23050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Anchor</a:t>
            </a:r>
            <a:r>
              <a:rPr lang="zh-CN" altLang="en-US" dirty="0"/>
              <a:t> </a:t>
            </a:r>
            <a:r>
              <a:rPr lang="en-US" altLang="zh-CN" dirty="0"/>
              <a:t>based</a:t>
            </a:r>
            <a:r>
              <a:rPr lang="zh-CN" altLang="en-US" dirty="0"/>
              <a:t> </a:t>
            </a:r>
            <a:r>
              <a:rPr lang="en-US" altLang="zh-CN" dirty="0"/>
              <a:t>vs.</a:t>
            </a:r>
            <a:r>
              <a:rPr lang="zh-CN" altLang="en-US" dirty="0"/>
              <a:t> </a:t>
            </a:r>
            <a:r>
              <a:rPr lang="en-US" altLang="zh-CN" dirty="0"/>
              <a:t>anchor</a:t>
            </a:r>
            <a:r>
              <a:rPr lang="zh-CN" altLang="en-US" dirty="0"/>
              <a:t> </a:t>
            </a:r>
            <a:r>
              <a:rPr lang="en-US" altLang="zh-CN" dirty="0"/>
              <a:t>free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R-CNN</a:t>
            </a:r>
            <a:r>
              <a:rPr lang="zh-CN" altLang="en-US" dirty="0"/>
              <a:t>系列，</a:t>
            </a:r>
            <a:r>
              <a:rPr lang="en-US" altLang="zh-CN" dirty="0"/>
              <a:t>yolo</a:t>
            </a:r>
            <a:r>
              <a:rPr lang="zh-CN" altLang="en-US" dirty="0"/>
              <a:t>系列，</a:t>
            </a:r>
            <a:r>
              <a:rPr lang="en-US" altLang="zh-CN" dirty="0"/>
              <a:t>SSD</a:t>
            </a:r>
            <a:r>
              <a:rPr lang="zh-CN" altLang="en-US" dirty="0"/>
              <a:t>系列都是预设定了</a:t>
            </a:r>
            <a:r>
              <a:rPr lang="en-US" altLang="zh-CN" dirty="0"/>
              <a:t>anchor</a:t>
            </a:r>
            <a:r>
              <a:rPr lang="zh-CN" altLang="en-US" dirty="0"/>
              <a:t> </a:t>
            </a:r>
            <a:r>
              <a:rPr lang="en-US" altLang="zh-CN" dirty="0"/>
              <a:t>box</a:t>
            </a:r>
            <a:r>
              <a:rPr lang="zh-CN" altLang="en-US" dirty="0"/>
              <a:t>作为与标注的</a:t>
            </a:r>
            <a:r>
              <a:rPr lang="en-US" altLang="zh-CN" dirty="0"/>
              <a:t>box</a:t>
            </a:r>
            <a:r>
              <a:rPr lang="zh-CN" altLang="en-US" dirty="0"/>
              <a:t>进行</a:t>
            </a:r>
            <a:r>
              <a:rPr lang="en-US" altLang="zh-CN" dirty="0"/>
              <a:t>loss</a:t>
            </a:r>
            <a:r>
              <a:rPr lang="zh-CN" altLang="en-US" dirty="0"/>
              <a:t>计算</a:t>
            </a:r>
            <a:endParaRPr lang="en-US" altLang="zh-CN" dirty="0"/>
          </a:p>
          <a:p>
            <a:endParaRPr lang="en-US" dirty="0"/>
          </a:p>
          <a:p>
            <a:r>
              <a:rPr lang="zh-CN" altLang="en-US" dirty="0"/>
              <a:t>设定</a:t>
            </a:r>
            <a:r>
              <a:rPr lang="en-US" altLang="zh-CN" dirty="0"/>
              <a:t>anchor</a:t>
            </a:r>
            <a:r>
              <a:rPr lang="zh-CN" altLang="en-US" dirty="0"/>
              <a:t>需要“神一样的调参技巧”</a:t>
            </a:r>
            <a:endParaRPr lang="en-US" altLang="zh-CN" dirty="0"/>
          </a:p>
          <a:p>
            <a:endParaRPr lang="en-US" dirty="0"/>
          </a:p>
          <a:p>
            <a:r>
              <a:rPr lang="zh-CN" altLang="en-US" dirty="0"/>
              <a:t>是否可以</a:t>
            </a:r>
            <a:r>
              <a:rPr lang="en-US" altLang="zh-CN" dirty="0"/>
              <a:t>anchor</a:t>
            </a:r>
            <a:r>
              <a:rPr lang="zh-CN" altLang="en-US" dirty="0"/>
              <a:t> </a:t>
            </a:r>
            <a:r>
              <a:rPr lang="en-US" altLang="zh-CN" dirty="0"/>
              <a:t>free?</a:t>
            </a:r>
            <a:r>
              <a:rPr lang="zh-CN" altLang="en-US" dirty="0"/>
              <a:t>懒得调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A8740-04C3-4D9C-9880-E3F61E3A801B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65" y="784930"/>
            <a:ext cx="8226900" cy="705600"/>
          </a:xfrm>
        </p:spPr>
        <p:txBody>
          <a:bodyPr/>
          <a:lstStyle/>
          <a:p>
            <a:r>
              <a:rPr lang="en-US" sz="2800" dirty="0"/>
              <a:t>FCOS: Fully Convolutional One-Stage Object Detection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A8740-04C3-4D9C-9880-E3F61E3A801B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17410" name="Picture 2" descr="preview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" y="1671320"/>
            <a:ext cx="5337175" cy="4791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2" name="Picture 4" descr="previe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2382" y="1947798"/>
            <a:ext cx="4981618" cy="896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ILSVRC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ImageNet Large Scale Visual Recognition Challenge</a:t>
            </a:r>
            <a:endParaRPr lang="en-US" altLang="zh-C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Task: 1.2M train, 50K Validation, 100K test,1000 categories</a:t>
            </a:r>
            <a:endParaRPr lang="en-US" altLang="zh-C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Goal: Top-5 error</a:t>
            </a:r>
            <a:endParaRPr lang="en-US" altLang="zh-C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b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altLang="zh-C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CN" alt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A8740-04C3-4D9C-9880-E3F61E3A801B}" type="slidenum">
              <a:rPr lang="zh-CN" altLang="en-US" sz="750" smtClean="0"/>
            </a:fld>
            <a:endParaRPr lang="zh-CN" altLang="en-US" sz="825" dirty="0"/>
          </a:p>
        </p:txBody>
      </p:sp>
      <p:sp>
        <p:nvSpPr>
          <p:cNvPr id="12" name="Rectangle 4"/>
          <p:cNvSpPr>
            <a:spLocks noChangeArrowheads="1"/>
          </p:cNvSpPr>
          <p:nvPr/>
        </p:nvSpPr>
        <p:spPr bwMode="auto">
          <a:xfrm>
            <a:off x="3512344" y="3478768"/>
            <a:ext cx="264160" cy="4838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br>
              <a:rPr kumimoji="0" lang="zh-CN" altLang="zh-CN" sz="135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zh-CN" altLang="zh-CN" sz="135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1"/>
          <a:srcRect l="40490" t="16237"/>
          <a:stretch>
            <a:fillRect/>
          </a:stretch>
        </p:blipFill>
        <p:spPr>
          <a:xfrm>
            <a:off x="1562193" y="2887756"/>
            <a:ext cx="3412046" cy="2768221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2"/>
          <a:srcRect t="2082" r="756"/>
          <a:stretch>
            <a:fillRect/>
          </a:stretch>
        </p:blipFill>
        <p:spPr>
          <a:xfrm>
            <a:off x="5078828" y="2625539"/>
            <a:ext cx="2659954" cy="3030437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65" y="915740"/>
            <a:ext cx="8226900" cy="705600"/>
          </a:xfrm>
        </p:spPr>
        <p:txBody>
          <a:bodyPr/>
          <a:lstStyle/>
          <a:p>
            <a:r>
              <a:rPr lang="en-US" sz="2800" dirty="0"/>
              <a:t>FCOS: Fully Convolutional One-Stage Object Detection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5030" y="1702490"/>
            <a:ext cx="8226900" cy="4759200"/>
          </a:xfrm>
        </p:spPr>
        <p:txBody>
          <a:bodyPr>
            <a:normAutofit/>
          </a:bodyPr>
          <a:lstStyle/>
          <a:p>
            <a:r>
              <a:rPr lang="zh-CN" altLang="ja-JP" sz="2800"/>
              <a:t>不算</a:t>
            </a:r>
            <a:r>
              <a:rPr lang="en-US" altLang="zh-CN" sz="2800"/>
              <a:t>IOU</a:t>
            </a:r>
            <a:r>
              <a:rPr lang="zh-CN" altLang="en-US" sz="2800"/>
              <a:t>，</a:t>
            </a:r>
            <a:r>
              <a:rPr lang="ja-JP" altLang="en-US" sz="2800"/>
              <a:t>如果某个位置落入了任何</a:t>
            </a:r>
            <a:r>
              <a:rPr lang="en-US" sz="2800" dirty="0" err="1"/>
              <a:t>gt</a:t>
            </a:r>
            <a:r>
              <a:rPr lang="ja-JP" altLang="en-US" sz="2800"/>
              <a:t>中，那么该位置就被认为是正样本，并且类别为该</a:t>
            </a:r>
            <a:r>
              <a:rPr lang="en-US" sz="2800" dirty="0" err="1"/>
              <a:t>gt</a:t>
            </a:r>
            <a:r>
              <a:rPr lang="ja-JP" altLang="en-US" sz="2800"/>
              <a:t>的类别</a:t>
            </a:r>
            <a:r>
              <a:rPr lang="zh-CN" altLang="ja-JP" sz="2800"/>
              <a:t>，小目标更容易检测</a:t>
            </a:r>
            <a:endParaRPr lang="zh-CN" altLang="ja-JP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A8740-04C3-4D9C-9880-E3F61E3A801B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16386" name="Picture 2" descr="FCOS:一阶全卷积目标检测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185" y="3556635"/>
            <a:ext cx="7707630" cy="3301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SSD</a:t>
            </a:r>
            <a:r>
              <a:rPr lang="zh-CN" altLang="en-US"/>
              <a:t>或者</a:t>
            </a:r>
            <a:r>
              <a:rPr lang="en-US" altLang="zh-CN"/>
              <a:t>YoloV5</a:t>
            </a:r>
            <a:r>
              <a:rPr lang="zh-CN" altLang="en-US"/>
              <a:t>训练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/>
        <p:txBody>
          <a:bodyPr/>
          <a:p>
            <a:r>
              <a:rPr lang="zh-CN" altLang="en-US"/>
              <a:t>深度学习之分割</a:t>
            </a:r>
            <a:endParaRPr lang="en-US" altLang="zh-CN"/>
          </a:p>
        </p:txBody>
      </p:sp>
      <p:sp>
        <p:nvSpPr>
          <p:cNvPr id="4" name="副标题 3"/>
          <p:cNvSpPr/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</p:spTree>
    <p:custDataLst>
      <p:tags r:id="rId2"/>
    </p:custData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深度学习下的</a:t>
            </a:r>
            <a:r>
              <a:rPr lang="zh-CN" altLang="en-US" dirty="0" err="1"/>
              <a:t>分割</a:t>
            </a:r>
            <a:endParaRPr lang="zh-CN" altLang="en-US" dirty="0" err="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dirty="0" err="1"/>
              <a:t>语义分割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实例分割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A8740-04C3-4D9C-9880-E3F61E3A801B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语义分割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98375" y="1253331"/>
            <a:ext cx="7959289" cy="5207104"/>
          </a:xfrm>
        </p:spPr>
        <p:txBody>
          <a:bodyPr>
            <a:normAutofit/>
          </a:bodyPr>
          <a:lstStyle/>
          <a:p>
            <a:r>
              <a:rPr lang="ja-JP" altLang="en-US" sz="2000"/>
              <a:t>语义分割（全像素语义分割）作为经典的计算机视觉问题（图像分类，物体检测识别，语义分割）。其涉及将一些原始数据（例如：平面图像）作为输入并将它们转换为具有突出显示的感兴趣区域的掩膜，其中图像中的每个像素根据其所属的对象被分配类别</a:t>
            </a:r>
            <a:r>
              <a:rPr lang="en-US" altLang="zh-CN" sz="2000" dirty="0"/>
              <a:t>ID</a:t>
            </a:r>
            <a:endParaRPr lang="en-US" altLang="zh-CN" sz="20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A8740-04C3-4D9C-9880-E3F61E3A801B}" type="slidenum">
              <a:rPr lang="zh-CN" altLang="en-US" smtClean="0"/>
            </a:fld>
            <a:endParaRPr lang="zh-CN" altLang="en-US" sz="11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201"/>
          <a:stretch>
            <a:fillRect/>
          </a:stretch>
        </p:blipFill>
        <p:spPr bwMode="auto">
          <a:xfrm>
            <a:off x="1435100" y="3279786"/>
            <a:ext cx="6273800" cy="2458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/>
          <p:cNvCxnSpPr/>
          <p:nvPr/>
        </p:nvCxnSpPr>
        <p:spPr>
          <a:xfrm flipV="1">
            <a:off x="5336088" y="5543376"/>
            <a:ext cx="713983" cy="42461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532340" y="5961989"/>
            <a:ext cx="52325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传统基于像素颜色分割方法会把地面分割成很多</a:t>
            </a:r>
            <a:r>
              <a:rPr lang="en-US" altLang="zh-CN" dirty="0"/>
              <a:t>ID</a:t>
            </a:r>
            <a:endParaRPr lang="en-US" dirty="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语义分割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不区分实例</a:t>
            </a:r>
            <a:r>
              <a:rPr lang="zh-CN" altLang="en-US" dirty="0"/>
              <a:t>：如奶牛像素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A8740-04C3-4D9C-9880-E3F61E3A801B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2049" name="Picture 1" descr="page4image45261680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874" y="2292262"/>
            <a:ext cx="7189940" cy="3997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实例分割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8500" y="1253490"/>
            <a:ext cx="7959090" cy="4497705"/>
          </a:xfrm>
        </p:spPr>
        <p:txBody>
          <a:bodyPr>
            <a:normAutofit/>
          </a:bodyPr>
          <a:lstStyle/>
          <a:p>
            <a:r>
              <a:rPr lang="en-US" dirty="0" err="1"/>
              <a:t>自带检测</a:t>
            </a:r>
            <a:r>
              <a:rPr lang="zh-CN" altLang="en-US" dirty="0"/>
              <a:t>，区分</a:t>
            </a:r>
            <a:r>
              <a:rPr lang="en-US" dirty="0" err="1"/>
              <a:t>每个实例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A8740-04C3-4D9C-9880-E3F61E3A801B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3074" name="Picture 2" descr="page5image45983024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7" y="2670545"/>
            <a:ext cx="4250283" cy="3172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page5image4598257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6785" y="2670545"/>
            <a:ext cx="4223211" cy="3172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Semantic</a:t>
            </a:r>
            <a:r>
              <a:rPr lang="zh-CN" altLang="en-US" dirty="0"/>
              <a:t> </a:t>
            </a:r>
            <a:r>
              <a:rPr lang="en-US" altLang="zh-CN" dirty="0"/>
              <a:t>segmentation</a:t>
            </a:r>
            <a:r>
              <a:rPr lang="zh-CN" altLang="en-US" dirty="0"/>
              <a:t> </a:t>
            </a:r>
            <a:r>
              <a:rPr lang="en-US" altLang="zh-CN" dirty="0"/>
              <a:t>(</a:t>
            </a:r>
            <a:r>
              <a:rPr lang="zh-CN" altLang="en-US" dirty="0"/>
              <a:t>语义分割</a:t>
            </a:r>
            <a:r>
              <a:rPr lang="en-US" altLang="zh-CN" dirty="0"/>
              <a:t>)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CNN-based</a:t>
            </a:r>
            <a:r>
              <a:rPr lang="zh-CN" altLang="en-US" dirty="0"/>
              <a:t> </a:t>
            </a:r>
            <a:r>
              <a:rPr lang="en-US" altLang="zh-CN" dirty="0"/>
              <a:t>Naïve</a:t>
            </a:r>
            <a:r>
              <a:rPr lang="zh-CN" altLang="en-US" dirty="0"/>
              <a:t> </a:t>
            </a:r>
            <a:r>
              <a:rPr lang="en-US" altLang="zh-CN" dirty="0"/>
              <a:t>method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A8740-04C3-4D9C-9880-E3F61E3A801B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7" name="Picture 6" descr="A picture containing diagram&#10;&#10;Description automatically generated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92"/>
          <a:stretch>
            <a:fillRect/>
          </a:stretch>
        </p:blipFill>
        <p:spPr>
          <a:xfrm>
            <a:off x="0" y="2480153"/>
            <a:ext cx="9144000" cy="3609139"/>
          </a:xfrm>
          <a:prstGeom prst="rect">
            <a:avLst/>
          </a:prstGeom>
        </p:spPr>
      </p:pic>
      <p:pic>
        <p:nvPicPr>
          <p:cNvPr id="4097" name="Picture 1" descr="page6image5625932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52170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Semantic</a:t>
            </a:r>
            <a:r>
              <a:rPr lang="zh-CN" altLang="en-US" dirty="0"/>
              <a:t> </a:t>
            </a:r>
            <a:r>
              <a:rPr lang="en-US" altLang="zh-CN" dirty="0"/>
              <a:t>segmentation</a:t>
            </a:r>
            <a:r>
              <a:rPr lang="zh-CN" altLang="en-US" dirty="0"/>
              <a:t> </a:t>
            </a:r>
            <a:r>
              <a:rPr lang="en-US" altLang="zh-CN" dirty="0"/>
              <a:t>(</a:t>
            </a:r>
            <a:r>
              <a:rPr lang="zh-CN" altLang="en-US" dirty="0"/>
              <a:t>语义分割</a:t>
            </a:r>
            <a:r>
              <a:rPr lang="en-US" altLang="zh-CN" dirty="0"/>
              <a:t>)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深度学习分割开山之作</a:t>
            </a:r>
            <a:r>
              <a:rPr lang="zh-CN" altLang="en-US" dirty="0"/>
              <a:t>：</a:t>
            </a:r>
            <a:r>
              <a:rPr lang="en-US" dirty="0" err="1"/>
              <a:t>全卷积网络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A8740-04C3-4D9C-9880-E3F61E3A801B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6" name="Content Placeholder 6" descr="Diagram&#10;&#10;Description automatically generated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272" y="2019671"/>
            <a:ext cx="8899728" cy="2818658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Semantic</a:t>
            </a:r>
            <a:r>
              <a:rPr lang="zh-CN" altLang="en-US" dirty="0"/>
              <a:t> </a:t>
            </a:r>
            <a:r>
              <a:rPr lang="en-US" altLang="zh-CN" dirty="0"/>
              <a:t>segmentation</a:t>
            </a:r>
            <a:r>
              <a:rPr lang="zh-CN" altLang="en-US" dirty="0"/>
              <a:t> </a:t>
            </a:r>
            <a:r>
              <a:rPr lang="en-US" altLang="zh-CN" dirty="0"/>
              <a:t>(</a:t>
            </a:r>
            <a:r>
              <a:rPr lang="zh-CN" altLang="en-US" dirty="0"/>
              <a:t>语义分割</a:t>
            </a:r>
            <a:r>
              <a:rPr lang="en-US" altLang="zh-CN" dirty="0"/>
              <a:t>)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全卷积网络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A8740-04C3-4D9C-9880-E3F61E3A801B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6145" name="Picture 1" descr="page8image45813024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38" y="2455816"/>
            <a:ext cx="4914900" cy="262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6" name="Picture 145" descr="A picture containing diagram&#10;&#10;Description automatically generate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7738" y="1524975"/>
            <a:ext cx="3840037" cy="4700461"/>
          </a:xfrm>
          <a:prstGeom prst="rect">
            <a:avLst/>
          </a:prstGeom>
        </p:spPr>
      </p:pic>
      <p:pic>
        <p:nvPicPr>
          <p:cNvPr id="6146" name="Picture 2" descr="page8image5651628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9563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ImageNet</a:t>
            </a:r>
            <a:endParaRPr lang="zh-CN" altLang="en-US" dirty="0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564005" y="1796415"/>
            <a:ext cx="5578475" cy="4277360"/>
          </a:xfr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A8740-04C3-4D9C-9880-E3F61E3A801B}" type="slidenum">
              <a:rPr lang="zh-CN" altLang="en-US" sz="750" smtClean="0"/>
            </a:fld>
            <a:endParaRPr lang="zh-CN" altLang="en-US" sz="750" dirty="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Semantic</a:t>
            </a:r>
            <a:r>
              <a:rPr lang="zh-CN" altLang="en-US" dirty="0"/>
              <a:t> </a:t>
            </a:r>
            <a:r>
              <a:rPr lang="en-US" altLang="zh-CN" dirty="0"/>
              <a:t>segmentation</a:t>
            </a:r>
            <a:r>
              <a:rPr lang="zh-CN" altLang="en-US" dirty="0"/>
              <a:t> </a:t>
            </a:r>
            <a:r>
              <a:rPr lang="en-US" altLang="zh-CN" dirty="0"/>
              <a:t>(</a:t>
            </a:r>
            <a:r>
              <a:rPr lang="zh-CN" altLang="en-US" dirty="0"/>
              <a:t>语义分割</a:t>
            </a:r>
            <a:r>
              <a:rPr lang="en-US" altLang="zh-CN" dirty="0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A8740-04C3-4D9C-9880-E3F61E3A801B}" type="slidenum">
              <a:rPr lang="zh-CN" altLang="en-US" smtClean="0"/>
            </a:fld>
            <a:endParaRPr lang="zh-CN" alt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Skip-connection</a:t>
            </a:r>
            <a:endParaRPr lang="en-US" dirty="0"/>
          </a:p>
        </p:txBody>
      </p:sp>
      <p:pic>
        <p:nvPicPr>
          <p:cNvPr id="7169" name="Picture 1" descr="page19image46007056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445" y="2044065"/>
            <a:ext cx="7305675" cy="3110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page19image4602105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395" y="4773906"/>
            <a:ext cx="4572000" cy="1949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常用的语义分割数据库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VOC2012：</a:t>
            </a:r>
            <a:r>
              <a:rPr lang="ja-JP" altLang="en-US"/>
              <a:t>有 </a:t>
            </a:r>
            <a:r>
              <a:rPr lang="en-US" altLang="ja-JP" dirty="0"/>
              <a:t>20 </a:t>
            </a:r>
            <a:r>
              <a:rPr lang="ja-JP" altLang="en-US"/>
              <a:t>类目标，这些目标包括人类、机动车类以及其他类，可用于目标类别或背景的分割</a:t>
            </a:r>
            <a:endParaRPr lang="ja-JP" altLang="en-US"/>
          </a:p>
          <a:p>
            <a:endParaRPr lang="ja-JP" altLang="en-US"/>
          </a:p>
          <a:p>
            <a:r>
              <a:rPr lang="en-US" dirty="0"/>
              <a:t>MSCOCO：</a:t>
            </a:r>
            <a:r>
              <a:rPr lang="ja-JP" altLang="en-US"/>
              <a:t>是一个新的图像识别、分割和图像语义数据集，是一个大规模的图像识别、分割、标注数据集。它可以用于多种竞赛，与本领域最相关的是检测部分，因为其一部分是致力于解决分割问题的。该竞赛包含了超过</a:t>
            </a:r>
            <a:r>
              <a:rPr lang="en-US" altLang="ja-JP" dirty="0"/>
              <a:t>80</a:t>
            </a:r>
            <a:r>
              <a:rPr lang="ja-JP" altLang="en-US"/>
              <a:t>个物体类别</a:t>
            </a:r>
            <a:endParaRPr lang="ja-JP" altLang="en-US"/>
          </a:p>
          <a:p>
            <a:endParaRPr lang="ja-JP" altLang="en-US"/>
          </a:p>
          <a:p>
            <a:r>
              <a:rPr lang="en-US" dirty="0"/>
              <a:t>Cityscapes ：50 </a:t>
            </a:r>
            <a:r>
              <a:rPr lang="ja-JP" altLang="en-US"/>
              <a:t>个城市的城市场景语义理解数据集</a:t>
            </a:r>
            <a:endParaRPr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A8740-04C3-4D9C-9880-E3F61E3A801B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常用的语义分割评价指标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8375" y="1052915"/>
            <a:ext cx="7886700" cy="4351338"/>
          </a:xfrm>
        </p:spPr>
        <p:txBody>
          <a:bodyPr>
            <a:normAutofit/>
          </a:bodyPr>
          <a:lstStyle/>
          <a:p>
            <a:r>
              <a:rPr lang="en-US" dirty="0"/>
              <a:t>VOC2012</a:t>
            </a:r>
            <a:r>
              <a:rPr lang="zh-CN" altLang="en-US" dirty="0"/>
              <a:t> </a:t>
            </a:r>
            <a:r>
              <a:rPr lang="en-US" altLang="zh-CN" dirty="0"/>
              <a:t>&amp;</a:t>
            </a:r>
            <a:r>
              <a:rPr lang="zh-CN" altLang="en-US" dirty="0"/>
              <a:t> </a:t>
            </a:r>
            <a:r>
              <a:rPr lang="en-US" dirty="0"/>
              <a:t>MSCOCO</a:t>
            </a:r>
            <a:endParaRPr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A8740-04C3-4D9C-9880-E3F61E3A801B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6" name="Picture 5" descr="A picture containing text&#10;&#10;Description automatically generated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213" y="1658836"/>
            <a:ext cx="8052202" cy="313186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47220" y="5043851"/>
            <a:ext cx="893418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基于类进行计算的IoU就是将每一类的IoU计算之后累加，再进行平均，得到的就是基于全局的评价，所以我们求的IoU其实是取了均值的IoU，也就是均交并比</a:t>
            </a:r>
            <a:r>
              <a:rPr lang="en-US" dirty="0">
                <a:solidFill>
                  <a:srgbClr val="FF0000"/>
                </a:solidFill>
              </a:rPr>
              <a:t>（mean IoU）</a:t>
            </a:r>
            <a:endParaRPr lang="en-US" dirty="0">
              <a:solidFill>
                <a:srgbClr val="FF0000"/>
              </a:solidFill>
            </a:endParaRPr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pixcal-accuracy （PA，像素精度）：</a:t>
            </a:r>
            <a:r>
              <a:rPr lang="en-US" dirty="0"/>
              <a:t>基于像素的精度计算是评估指标中最为基本也最为简单的指标，从字面上理解就可以知道，PA是指预测正确的像素占总像素的比例.</a:t>
            </a:r>
            <a:endParaRPr lang="en-US" dirty="0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经典深度学习语义分割方法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U-Net</a:t>
            </a:r>
            <a:endParaRPr lang="en-US" altLang="zh-CN" dirty="0"/>
          </a:p>
          <a:p>
            <a:r>
              <a:rPr lang="en-US" altLang="zh-CN" dirty="0" err="1"/>
              <a:t>DeepLab</a:t>
            </a:r>
            <a:endParaRPr lang="en-US" altLang="zh-CN" dirty="0"/>
          </a:p>
          <a:p>
            <a:r>
              <a:rPr lang="en-US" altLang="zh-CN" dirty="0" err="1"/>
              <a:t>PSPNet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A8740-04C3-4D9C-9880-E3F61E3A801B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U-Net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0235" y="1253008"/>
            <a:ext cx="8640610" cy="4351338"/>
          </a:xfrm>
        </p:spPr>
        <p:txBody>
          <a:bodyPr/>
          <a:lstStyle/>
          <a:p>
            <a:r>
              <a:rPr lang="en-US" dirty="0" err="1"/>
              <a:t>左边编码器</a:t>
            </a:r>
            <a:r>
              <a:rPr lang="zh-CN" altLang="en-US" dirty="0"/>
              <a:t>，右边解码器，</a:t>
            </a:r>
            <a:r>
              <a:rPr lang="en-US" altLang="zh-CN" dirty="0"/>
              <a:t>skip</a:t>
            </a:r>
            <a:r>
              <a:rPr lang="zh-CN" altLang="en-US" dirty="0"/>
              <a:t>为</a:t>
            </a:r>
            <a:r>
              <a:rPr lang="en-US" altLang="zh-CN" dirty="0"/>
              <a:t>channel</a:t>
            </a:r>
            <a:r>
              <a:rPr lang="zh-CN" altLang="en-US" dirty="0"/>
              <a:t> 串联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A8740-04C3-4D9C-9880-E3F61E3A801B}" type="slidenum">
              <a:rPr lang="zh-CN" altLang="en-US" smtClean="0"/>
            </a:fld>
            <a:endParaRPr lang="zh-CN" altLang="en-US" dirty="0"/>
          </a:p>
        </p:txBody>
      </p:sp>
      <p:sp>
        <p:nvSpPr>
          <p:cNvPr id="5" name="Rectangle 4"/>
          <p:cNvSpPr/>
          <p:nvPr/>
        </p:nvSpPr>
        <p:spPr>
          <a:xfrm>
            <a:off x="103291" y="6188926"/>
            <a:ext cx="83423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U-Net: Convolutional Networks for Biomedical Image Segmentation （2015）</a:t>
            </a:r>
            <a:endParaRPr lang="en-US" dirty="0"/>
          </a:p>
        </p:txBody>
      </p:sp>
      <p:pic>
        <p:nvPicPr>
          <p:cNvPr id="7" name="Picture 6" descr="Chart, box and whisker chart&#10;&#10;Description automatically generated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9274" y="1969942"/>
            <a:ext cx="6601216" cy="4218984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DeepLab</a:t>
            </a:r>
            <a:r>
              <a:rPr lang="en-US" altLang="zh-CN" dirty="0"/>
              <a:t>(v2)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空洞</a:t>
            </a:r>
            <a:r>
              <a:rPr lang="en-US" altLang="zh-CN" dirty="0"/>
              <a:t>/</a:t>
            </a:r>
            <a:r>
              <a:rPr lang="zh-CN" altLang="en-US" dirty="0"/>
              <a:t>多孔</a:t>
            </a:r>
            <a:r>
              <a:rPr lang="en-US" dirty="0" err="1"/>
              <a:t>卷积</a:t>
            </a:r>
            <a:r>
              <a:rPr lang="zh-CN" altLang="en-US" dirty="0"/>
              <a:t>，</a:t>
            </a:r>
            <a:r>
              <a:rPr lang="en-US" altLang="zh-CN" dirty="0"/>
              <a:t>CRF</a:t>
            </a:r>
            <a:r>
              <a:rPr lang="zh-CN" altLang="en-US" dirty="0"/>
              <a:t>考虑所有像素关系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A8740-04C3-4D9C-9880-E3F61E3A801B}" type="slidenum">
              <a:rPr lang="zh-CN" altLang="en-US" smtClean="0"/>
            </a:fld>
            <a:endParaRPr lang="zh-CN" alt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5974049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DeepLab</a:t>
            </a:r>
            <a:r>
              <a:rPr lang="en-US" dirty="0"/>
              <a:t>: Semantic Image Segmentation with Deep Convolutional Nets, </a:t>
            </a:r>
            <a:r>
              <a:rPr lang="en-US" dirty="0" err="1"/>
              <a:t>Atrous</a:t>
            </a:r>
            <a:r>
              <a:rPr lang="en-US" dirty="0"/>
              <a:t> Convolution, and Fully Connected CRFs（2016/6/2）</a:t>
            </a:r>
            <a:endParaRPr 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" y="2450095"/>
            <a:ext cx="8153400" cy="351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多孔卷积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A8740-04C3-4D9C-9880-E3F61E3A801B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3115936" y="1554240"/>
            <a:ext cx="4199264" cy="4050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698376" y="6167938"/>
            <a:ext cx="781411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Multi-Scale Context Aggregation by Dilated Convolutions（2015/11/23）</a:t>
            </a:r>
            <a:endParaRPr lang="en-US" dirty="0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PSPNet</a:t>
            </a:r>
            <a:endParaRPr lang="en-US" dirty="0"/>
          </a:p>
        </p:txBody>
      </p:sp>
      <p:pic>
        <p:nvPicPr>
          <p:cNvPr id="8" name="Content Placeholder 7" descr="Diagram&#10;&#10;Description automatically generated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350" y="1315976"/>
            <a:ext cx="9172700" cy="2704879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A8740-04C3-4D9C-9880-E3F61E3A801B}" type="slidenum">
              <a:rPr lang="zh-CN" altLang="en-US" smtClean="0"/>
            </a:fld>
            <a:endParaRPr lang="zh-CN" altLang="en-US" dirty="0"/>
          </a:p>
        </p:txBody>
      </p:sp>
      <p:sp>
        <p:nvSpPr>
          <p:cNvPr id="5" name="Rectangle 4"/>
          <p:cNvSpPr/>
          <p:nvPr/>
        </p:nvSpPr>
        <p:spPr>
          <a:xfrm>
            <a:off x="698376" y="6087742"/>
            <a:ext cx="40819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Pyramid Scene Parsing Network</a:t>
            </a:r>
            <a:r>
              <a:rPr lang="zh-CN" altLang="en-US" dirty="0"/>
              <a:t>（</a:t>
            </a:r>
            <a:r>
              <a:rPr lang="en-US" altLang="zh-CN" dirty="0"/>
              <a:t>2017</a:t>
            </a:r>
            <a:r>
              <a:rPr lang="zh-CN" altLang="en-US" dirty="0"/>
              <a:t>）</a:t>
            </a:r>
            <a:endParaRPr lang="en-US" dirty="0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Instance</a:t>
            </a:r>
            <a:r>
              <a:rPr lang="zh-CN" altLang="en-US" dirty="0"/>
              <a:t> </a:t>
            </a:r>
            <a:r>
              <a:rPr lang="en-US" altLang="zh-CN" dirty="0"/>
              <a:t>segmentation(</a:t>
            </a:r>
            <a:r>
              <a:rPr lang="zh-CN" altLang="en-US" dirty="0"/>
              <a:t>实例分割</a:t>
            </a:r>
            <a:r>
              <a:rPr lang="en-US" altLang="zh-CN" dirty="0"/>
              <a:t>)</a:t>
            </a:r>
            <a:endParaRPr lang="en-US" dirty="0"/>
          </a:p>
        </p:txBody>
      </p:sp>
      <p:pic>
        <p:nvPicPr>
          <p:cNvPr id="6" name="Content Placeholder 5" descr="Diagram&#10;&#10;Description automatically generated"/>
          <p:cNvPicPr>
            <a:picLocks noGrp="1" noChangeAspect="1"/>
          </p:cNvPicPr>
          <p:nvPr>
            <p:ph idx="1"/>
          </p:nvPr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81" b="1433"/>
          <a:stretch>
            <a:fillRect/>
          </a:stretch>
        </p:blipFill>
        <p:spPr>
          <a:xfrm>
            <a:off x="0" y="1585291"/>
            <a:ext cx="9144000" cy="406908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A8740-04C3-4D9C-9880-E3F61E3A801B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A8740-04C3-4D9C-9880-E3F61E3A801B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11265" name="Picture 1" descr="page25image4596563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254" y="1136638"/>
            <a:ext cx="6881536" cy="5190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检测任务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解决是什么、在哪里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A8740-04C3-4D9C-9880-E3F61E3A801B}" type="slidenum">
              <a:rPr lang="zh-CN" altLang="en-US" sz="750" smtClean="0"/>
            </a:fld>
            <a:endParaRPr lang="zh-CN" altLang="en-US" sz="75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54381" y="2390232"/>
            <a:ext cx="5107781" cy="2185988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Mask</a:t>
            </a:r>
            <a:r>
              <a:rPr lang="zh-CN" altLang="en-US" dirty="0"/>
              <a:t> </a:t>
            </a:r>
            <a:r>
              <a:rPr lang="en-US" altLang="zh-CN" dirty="0"/>
              <a:t>RCNN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在</a:t>
            </a:r>
            <a:r>
              <a:rPr lang="en-US" altLang="zh-CN" dirty="0" err="1"/>
              <a:t>Faster</a:t>
            </a:r>
            <a:r>
              <a:rPr lang="zh-CN" altLang="en-US" dirty="0"/>
              <a:t> </a:t>
            </a:r>
            <a:r>
              <a:rPr lang="en-US" altLang="zh-CN" dirty="0"/>
              <a:t>R-CNN</a:t>
            </a:r>
            <a:r>
              <a:rPr lang="zh-CN" altLang="en-US" dirty="0"/>
              <a:t>基础上加了一个分支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A8740-04C3-4D9C-9880-E3F61E3A801B}" type="slidenum">
              <a:rPr lang="zh-CN" altLang="en-US" smtClean="0"/>
            </a:fld>
            <a:endParaRPr lang="zh-CN" altLang="en-US" dirty="0"/>
          </a:p>
        </p:txBody>
      </p:sp>
      <p:sp>
        <p:nvSpPr>
          <p:cNvPr id="5" name="Rectangle 4"/>
          <p:cNvSpPr/>
          <p:nvPr/>
        </p:nvSpPr>
        <p:spPr>
          <a:xfrm>
            <a:off x="698376" y="6112794"/>
            <a:ext cx="33143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pc="-10" dirty="0">
                <a:latin typeface="Arial" panose="020B0604020202020204"/>
                <a:cs typeface="Arial" panose="020B0604020202020204"/>
              </a:rPr>
              <a:t>Mask </a:t>
            </a:r>
            <a:r>
              <a:rPr lang="en-US" spc="-5" dirty="0">
                <a:latin typeface="Arial" panose="020B0604020202020204"/>
                <a:cs typeface="Arial" panose="020B0604020202020204"/>
              </a:rPr>
              <a:t>R-CNN </a:t>
            </a:r>
            <a:r>
              <a:rPr lang="en-US" dirty="0">
                <a:latin typeface="Arial" panose="020B0604020202020204"/>
                <a:cs typeface="Arial" panose="020B0604020202020204"/>
                <a:hlinkClick r:id="rId1" action="ppaction://hlinksldjump"/>
              </a:rPr>
              <a:t>(He </a:t>
            </a:r>
            <a:r>
              <a:rPr lang="en-US" spc="5" dirty="0">
                <a:latin typeface="Arial" panose="020B0604020202020204"/>
                <a:cs typeface="Arial" panose="020B0604020202020204"/>
                <a:hlinkClick r:id="rId1" action="ppaction://hlinksldjump"/>
              </a:rPr>
              <a:t>et </a:t>
            </a:r>
            <a:r>
              <a:rPr lang="en-US" dirty="0">
                <a:latin typeface="Arial" panose="020B0604020202020204"/>
                <a:cs typeface="Arial" panose="020B0604020202020204"/>
                <a:hlinkClick r:id="rId1" action="ppaction://hlinksldjump"/>
              </a:rPr>
              <a:t>al., </a:t>
            </a:r>
            <a:r>
              <a:rPr lang="en-US" spc="-5" dirty="0">
                <a:latin typeface="Arial" panose="020B0604020202020204"/>
                <a:cs typeface="Arial" panose="020B0604020202020204"/>
                <a:hlinkClick r:id="rId1" action="ppaction://hlinksldjump"/>
              </a:rPr>
              <a:t>2017) </a:t>
            </a:r>
            <a:endParaRPr lang="en-US" dirty="0"/>
          </a:p>
        </p:txBody>
      </p:sp>
      <p:pic>
        <p:nvPicPr>
          <p:cNvPr id="107" name="Picture 106" descr="Diagram&#10;&#10;Description automatically generate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500" y="2076450"/>
            <a:ext cx="6823710" cy="3551555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3" name="Content Placeholder 302" descr="A picture containing text, different, various, colorful&#10;&#10;Description automatically generated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500" y="1342034"/>
            <a:ext cx="7886700" cy="4173932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A8740-04C3-4D9C-9880-E3F61E3A801B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参考文献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spc="-20" dirty="0">
                <a:cs typeface="Arial" panose="020B0604020202020204" pitchFamily="34" charset="0"/>
                <a:sym typeface="+mn-ea"/>
              </a:rPr>
              <a:t>P. </a:t>
            </a:r>
            <a:r>
              <a:rPr lang="en-US" spc="-15" dirty="0" err="1">
                <a:cs typeface="Arial" panose="020B0604020202020204" pitchFamily="34" charset="0"/>
                <a:sym typeface="+mn-ea"/>
              </a:rPr>
              <a:t>Sermanet</a:t>
            </a:r>
            <a:r>
              <a:rPr lang="en-US" spc="-15" dirty="0">
                <a:cs typeface="Arial" panose="020B0604020202020204" pitchFamily="34" charset="0"/>
                <a:sym typeface="+mn-ea"/>
              </a:rPr>
              <a:t>, </a:t>
            </a:r>
            <a:r>
              <a:rPr lang="en-US" spc="25" dirty="0">
                <a:cs typeface="Arial" panose="020B0604020202020204" pitchFamily="34" charset="0"/>
                <a:sym typeface="+mn-ea"/>
              </a:rPr>
              <a:t>D. </a:t>
            </a:r>
            <a:r>
              <a:rPr lang="en-US" spc="-10" dirty="0">
                <a:cs typeface="Arial" panose="020B0604020202020204" pitchFamily="34" charset="0"/>
                <a:sym typeface="+mn-ea"/>
              </a:rPr>
              <a:t>Eigen, </a:t>
            </a:r>
            <a:r>
              <a:rPr lang="en-US" spc="25" dirty="0">
                <a:cs typeface="Arial" panose="020B0604020202020204" pitchFamily="34" charset="0"/>
                <a:sym typeface="+mn-ea"/>
              </a:rPr>
              <a:t>X. </a:t>
            </a:r>
            <a:r>
              <a:rPr lang="en-US" dirty="0">
                <a:cs typeface="Arial" panose="020B0604020202020204" pitchFamily="34" charset="0"/>
                <a:sym typeface="+mn-ea"/>
              </a:rPr>
              <a:t>Zhang, </a:t>
            </a:r>
            <a:r>
              <a:rPr lang="en-US" spc="45" dirty="0">
                <a:cs typeface="Arial" panose="020B0604020202020204" pitchFamily="34" charset="0"/>
                <a:sym typeface="+mn-ea"/>
              </a:rPr>
              <a:t>M. </a:t>
            </a:r>
            <a:r>
              <a:rPr lang="en-US" spc="-5" dirty="0">
                <a:cs typeface="Arial" panose="020B0604020202020204" pitchFamily="34" charset="0"/>
                <a:sym typeface="+mn-ea"/>
              </a:rPr>
              <a:t>Mathieu, </a:t>
            </a:r>
            <a:r>
              <a:rPr lang="en-US" spc="10" dirty="0">
                <a:cs typeface="Arial" panose="020B0604020202020204" pitchFamily="34" charset="0"/>
                <a:sym typeface="+mn-ea"/>
              </a:rPr>
              <a:t>R. </a:t>
            </a:r>
            <a:r>
              <a:rPr lang="en-US" spc="-15" dirty="0">
                <a:cs typeface="Arial" panose="020B0604020202020204" pitchFamily="34" charset="0"/>
                <a:sym typeface="+mn-ea"/>
              </a:rPr>
              <a:t>Fergus, </a:t>
            </a:r>
            <a:r>
              <a:rPr lang="en-US" spc="-10" dirty="0">
                <a:cs typeface="Arial" panose="020B0604020202020204" pitchFamily="34" charset="0"/>
                <a:sym typeface="+mn-ea"/>
              </a:rPr>
              <a:t>and </a:t>
            </a:r>
            <a:r>
              <a:rPr lang="en-US" spc="20" dirty="0">
                <a:cs typeface="Arial" panose="020B0604020202020204" pitchFamily="34" charset="0"/>
                <a:sym typeface="+mn-ea"/>
              </a:rPr>
              <a:t>Y. </a:t>
            </a:r>
            <a:r>
              <a:rPr lang="en-US" spc="-5" dirty="0" err="1">
                <a:cs typeface="Arial" panose="020B0604020202020204" pitchFamily="34" charset="0"/>
                <a:sym typeface="+mn-ea"/>
              </a:rPr>
              <a:t>LeCun</a:t>
            </a:r>
            <a:r>
              <a:rPr lang="en-US" spc="-5" dirty="0">
                <a:cs typeface="Arial" panose="020B0604020202020204" pitchFamily="34" charset="0"/>
                <a:sym typeface="+mn-ea"/>
              </a:rPr>
              <a:t>. </a:t>
            </a:r>
            <a:r>
              <a:rPr lang="en-US" spc="-15" dirty="0" err="1">
                <a:cs typeface="Arial" panose="020B0604020202020204" pitchFamily="34" charset="0"/>
                <a:sym typeface="+mn-ea"/>
              </a:rPr>
              <a:t>Overfeat</a:t>
            </a:r>
            <a:r>
              <a:rPr lang="en-US" spc="-15" dirty="0">
                <a:cs typeface="Arial" panose="020B0604020202020204" pitchFamily="34" charset="0"/>
                <a:sym typeface="+mn-ea"/>
              </a:rPr>
              <a:t>:  </a:t>
            </a:r>
            <a:r>
              <a:rPr lang="en-US" spc="-10" dirty="0">
                <a:cs typeface="Arial" panose="020B0604020202020204" pitchFamily="34" charset="0"/>
                <a:sym typeface="+mn-ea"/>
              </a:rPr>
              <a:t>Integrated </a:t>
            </a:r>
            <a:r>
              <a:rPr lang="en-US" spc="-25" dirty="0">
                <a:cs typeface="Arial" panose="020B0604020202020204" pitchFamily="34" charset="0"/>
                <a:sym typeface="+mn-ea"/>
              </a:rPr>
              <a:t>recognition, </a:t>
            </a:r>
            <a:r>
              <a:rPr lang="en-US" spc="-20" dirty="0">
                <a:cs typeface="Arial" panose="020B0604020202020204" pitchFamily="34" charset="0"/>
                <a:sym typeface="+mn-ea"/>
              </a:rPr>
              <a:t>localization </a:t>
            </a:r>
            <a:r>
              <a:rPr lang="en-US" spc="-35" dirty="0">
                <a:cs typeface="Arial" panose="020B0604020202020204" pitchFamily="34" charset="0"/>
                <a:sym typeface="+mn-ea"/>
              </a:rPr>
              <a:t>and </a:t>
            </a:r>
            <a:r>
              <a:rPr lang="en-US" spc="-20" dirty="0">
                <a:cs typeface="Arial" panose="020B0604020202020204" pitchFamily="34" charset="0"/>
                <a:sym typeface="+mn-ea"/>
              </a:rPr>
              <a:t>detection </a:t>
            </a:r>
            <a:r>
              <a:rPr lang="en-US" spc="-50" dirty="0">
                <a:cs typeface="Arial" panose="020B0604020202020204" pitchFamily="34" charset="0"/>
                <a:sym typeface="+mn-ea"/>
              </a:rPr>
              <a:t>using </a:t>
            </a:r>
            <a:r>
              <a:rPr lang="en-US" spc="-30" dirty="0">
                <a:cs typeface="Arial" panose="020B0604020202020204" pitchFamily="34" charset="0"/>
                <a:sym typeface="+mn-ea"/>
              </a:rPr>
              <a:t>convolutional </a:t>
            </a:r>
            <a:r>
              <a:rPr lang="en-US" spc="-40" dirty="0">
                <a:cs typeface="Arial" panose="020B0604020202020204" pitchFamily="34" charset="0"/>
                <a:sym typeface="+mn-ea"/>
              </a:rPr>
              <a:t>networks.  </a:t>
            </a:r>
            <a:r>
              <a:rPr lang="en-US" u="sng" spc="20" dirty="0" err="1">
                <a:uFill>
                  <a:solidFill>
                    <a:srgbClr val="000000"/>
                  </a:solidFill>
                </a:uFill>
                <a:cs typeface="Arial" panose="020B0604020202020204" pitchFamily="34" charset="0"/>
                <a:sym typeface="+mn-ea"/>
              </a:rPr>
              <a:t>CoRR</a:t>
            </a:r>
            <a:r>
              <a:rPr lang="en-US" spc="20" dirty="0">
                <a:cs typeface="Arial" panose="020B0604020202020204" pitchFamily="34" charset="0"/>
                <a:sym typeface="+mn-ea"/>
              </a:rPr>
              <a:t>, </a:t>
            </a:r>
            <a:r>
              <a:rPr lang="en-US" spc="-10" dirty="0">
                <a:cs typeface="Arial" panose="020B0604020202020204" pitchFamily="34" charset="0"/>
                <a:sym typeface="+mn-ea"/>
              </a:rPr>
              <a:t>abs/1312.6229,</a:t>
            </a:r>
            <a:r>
              <a:rPr lang="en-US" spc="45" dirty="0">
                <a:cs typeface="Arial" panose="020B0604020202020204" pitchFamily="34" charset="0"/>
                <a:sym typeface="+mn-ea"/>
              </a:rPr>
              <a:t> </a:t>
            </a:r>
            <a:r>
              <a:rPr lang="en-US" spc="-10" dirty="0">
                <a:cs typeface="Arial" panose="020B0604020202020204" pitchFamily="34" charset="0"/>
                <a:sym typeface="+mn-ea"/>
              </a:rPr>
              <a:t>2013.</a:t>
            </a:r>
            <a:endParaRPr lang="en-US" altLang="zh-CN">
              <a:cs typeface="Arial" panose="020B0604020202020204" pitchFamily="34" charset="0"/>
            </a:endParaRPr>
          </a:p>
          <a:p>
            <a:r>
              <a:rPr lang="en-US" spc="-20" dirty="0">
                <a:cs typeface="Arial" panose="020B0604020202020204" pitchFamily="34" charset="0"/>
                <a:sym typeface="+mn-ea"/>
              </a:rPr>
              <a:t>J. Uijlings, K. van de Sande, T. Gevers, and A. Smeulders. Selective search for object recognition. International Journal of Computer Vision, 104(2):154–171, 2013. </a:t>
            </a:r>
            <a:endParaRPr lang="en-US" spc="-20" dirty="0">
              <a:cs typeface="Arial" panose="020B0604020202020204" pitchFamily="34" charset="0"/>
              <a:sym typeface="+mn-ea"/>
            </a:endParaRPr>
          </a:p>
          <a:p>
            <a:r>
              <a:rPr lang="en-US" altLang="en-US" dirty="0">
                <a:ln>
                  <a:noFill/>
                </a:ln>
                <a:effectLst/>
                <a:ea typeface="ArialMT"/>
                <a:sym typeface="+mn-ea"/>
              </a:rPr>
              <a:t>Long et al. </a:t>
            </a:r>
            <a:r>
              <a:rPr lang="en-US" altLang="en-US" dirty="0">
                <a:ln>
                  <a:noFill/>
                </a:ln>
                <a:solidFill>
                  <a:srgbClr val="0096A5"/>
                </a:solidFill>
                <a:effectLst/>
                <a:ea typeface="ArialMT"/>
                <a:sym typeface="+mn-ea"/>
              </a:rPr>
              <a:t>Fully Convolutional Networks for Semantic Segmentation. </a:t>
            </a:r>
            <a:r>
              <a:rPr lang="en-US" altLang="en-US" dirty="0">
                <a:ln>
                  <a:noFill/>
                </a:ln>
                <a:effectLst/>
                <a:ea typeface="ArialMT"/>
                <a:sym typeface="+mn-ea"/>
              </a:rPr>
              <a:t>CVPR 2015 </a:t>
            </a:r>
            <a:r>
              <a:rPr lang="en-US" altLang="en-US" dirty="0">
                <a:ln>
                  <a:noFill/>
                </a:ln>
                <a:effectLst/>
                <a:sym typeface="+mn-ea"/>
              </a:rPr>
              <a:t>                       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endParaRPr lang="en-US" spc="-20" dirty="0">
              <a:cs typeface="Arial" panose="020B0604020202020204" pitchFamily="34" charset="0"/>
              <a:sym typeface="+mn-ea"/>
            </a:endParaRPr>
          </a:p>
          <a:p>
            <a:endParaRPr lang="en-US" spc="-20" dirty="0">
              <a:cs typeface="Arial" panose="020B0604020202020204" pitchFamily="34" charset="0"/>
            </a:endParaRPr>
          </a:p>
          <a:p>
            <a:endParaRPr lang="en-US" altLang="zh-CN">
              <a:cs typeface="Arial" panose="020B0604020202020204" pitchFamily="34" charset="0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（语义）分割任务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解决每个像素点属于什么类</a:t>
            </a:r>
            <a:endParaRPr lang="zh-CN" altLang="en-US"/>
          </a:p>
        </p:txBody>
      </p:sp>
      <p:pic>
        <p:nvPicPr>
          <p:cNvPr id="6" name="内容占位符 5"/>
          <p:cNvPicPr>
            <a:picLocks noGrp="1"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94472" y="2371032"/>
            <a:ext cx="5915026" cy="3878351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 altLang="zh-CN"/>
              <a:t>Pytorch</a:t>
            </a:r>
            <a:r>
              <a:rPr lang="zh-CN" altLang="en-US"/>
              <a:t>自定义</a:t>
            </a:r>
            <a:r>
              <a:rPr lang="en-US" altLang="zh-CN"/>
              <a:t>CNN</a:t>
            </a:r>
            <a:r>
              <a:rPr lang="zh-CN" altLang="en-US"/>
              <a:t>模型进行分类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training from scratch</a:t>
            </a:r>
            <a:r>
              <a:rPr lang="zh-CN" altLang="en-US"/>
              <a:t>（从零开始训练）</a:t>
            </a:r>
            <a:endParaRPr lang="zh-CN" altLang="en-US"/>
          </a:p>
          <a:p>
            <a:r>
              <a:rPr lang="en-US" altLang="zh-CN"/>
              <a:t>smoke   non-smoke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rcRect r="50580"/>
          <a:stretch>
            <a:fillRect/>
          </a:stretch>
        </p:blipFill>
        <p:spPr>
          <a:xfrm>
            <a:off x="879475" y="2686050"/>
            <a:ext cx="3355340" cy="36271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rcRect r="50842"/>
          <a:stretch>
            <a:fillRect/>
          </a:stretch>
        </p:blipFill>
        <p:spPr>
          <a:xfrm>
            <a:off x="4583430" y="2686050"/>
            <a:ext cx="3337560" cy="362712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7052945" y="6426200"/>
            <a:ext cx="17576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>
                <a:sym typeface="+mn-ea"/>
              </a:rPr>
              <a:t>代码见</a:t>
            </a:r>
            <a:r>
              <a:rPr lang="en-US" altLang="zh-CN">
                <a:sym typeface="+mn-ea"/>
              </a:rPr>
              <a:t>project-1</a:t>
            </a:r>
            <a:endParaRPr lang="en-US" altLang="zh-CN">
              <a:sym typeface="+mn-ea"/>
            </a:endParaRPr>
          </a:p>
        </p:txBody>
      </p:sp>
    </p:spTree>
    <p:custDataLst>
      <p:tags r:id="rId3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176"/>
  <p:tag name="KSO_WM_TEMPLATE_MASTER_TYPE" val="0"/>
  <p:tag name="KSO_WM_TEMPLATE_COLOR_TYPE" val="1"/>
  <p:tag name="KSO_WM_UNIT_SHOW_EDIT_AREA_INDICATION" val="1"/>
</p:tagLst>
</file>

<file path=ppt/tags/tag62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176_1*a*1"/>
  <p:tag name="KSO_WM_TEMPLATE_CATEGORY" val="custom"/>
  <p:tag name="KSO_WM_TEMPLATE_INDEX" val="20205176"/>
  <p:tag name="KSO_WM_UNIT_LAYERLEVEL" val="1"/>
  <p:tag name="KSO_WM_TAG_VERSION" val="1.0"/>
  <p:tag name="KSO_WM_BEAUTIFY_FLAG" val="#wm#"/>
</p:tagLst>
</file>

<file path=ppt/tags/tag63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176_1*b*1"/>
  <p:tag name="KSO_WM_TEMPLATE_CATEGORY" val="custom"/>
  <p:tag name="KSO_WM_TEMPLATE_INDEX" val="20205176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6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67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68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69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176_1*a*1"/>
  <p:tag name="KSO_WM_TEMPLATE_CATEGORY" val="custom"/>
  <p:tag name="KSO_WM_TEMPLATE_INDEX" val="20205176"/>
  <p:tag name="KSO_WM_UNIT_LAYERLEVEL" val="1"/>
  <p:tag name="KSO_WM_TAG_VERSION" val="1.0"/>
  <p:tag name="KSO_WM_BEAUTIFY_FLAG" val="#wm#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176_1*b*1"/>
  <p:tag name="KSO_WM_TEMPLATE_CATEGORY" val="custom"/>
  <p:tag name="KSO_WM_TEMPLATE_INDEX" val="20205176"/>
  <p:tag name="KSO_WM_UNIT_LAYERLEVEL" val="1"/>
  <p:tag name="KSO_WM_TAG_VERSION" val="1.0"/>
  <p:tag name="KSO_WM_BEAUTIFY_FLAG" val="#wm#"/>
</p:tagLst>
</file>

<file path=ppt/tags/tag71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2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176_1*a*1"/>
  <p:tag name="KSO_WM_TEMPLATE_CATEGORY" val="custom"/>
  <p:tag name="KSO_WM_TEMPLATE_INDEX" val="20205176"/>
  <p:tag name="KSO_WM_UNIT_LAYERLEVEL" val="1"/>
  <p:tag name="KSO_WM_TAG_VERSION" val="1.0"/>
  <p:tag name="KSO_WM_BEAUTIFY_FLAG" val="#wm#"/>
</p:tagLst>
</file>

<file path=ppt/tags/tag73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4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5805</Words>
  <Application>WPS 演示</Application>
  <PresentationFormat>宽屏</PresentationFormat>
  <Paragraphs>520</Paragraphs>
  <Slides>72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72</vt:i4>
      </vt:variant>
    </vt:vector>
  </HeadingPairs>
  <TitlesOfParts>
    <vt:vector size="87" baseType="lpstr">
      <vt:lpstr>Arial</vt:lpstr>
      <vt:lpstr>宋体</vt:lpstr>
      <vt:lpstr>Wingdings</vt:lpstr>
      <vt:lpstr>微软雅黑</vt:lpstr>
      <vt:lpstr>Wingdings</vt:lpstr>
      <vt:lpstr>Times New Roman</vt:lpstr>
      <vt:lpstr>Arial Unicode MS</vt:lpstr>
      <vt:lpstr>Calibri</vt:lpstr>
      <vt:lpstr>Arial</vt:lpstr>
      <vt:lpstr>Trebuchet MS</vt:lpstr>
      <vt:lpstr>Calibri</vt:lpstr>
      <vt:lpstr>等线</vt:lpstr>
      <vt:lpstr>ArialMT</vt:lpstr>
      <vt:lpstr>Segoe Print</vt:lpstr>
      <vt:lpstr>Office 主题​​</vt:lpstr>
      <vt:lpstr>视觉目标分类检测分割及PyTorch实现</vt:lpstr>
      <vt:lpstr>计算机视觉基础任务</vt:lpstr>
      <vt:lpstr>分类任务</vt:lpstr>
      <vt:lpstr>ImageNet（大规模视觉目标分类）</vt:lpstr>
      <vt:lpstr>ILSVRC</vt:lpstr>
      <vt:lpstr>ImageNet</vt:lpstr>
      <vt:lpstr>检测任务</vt:lpstr>
      <vt:lpstr>（语义）分割任务</vt:lpstr>
      <vt:lpstr>Pytorch自定义CNN模型进行分类</vt:lpstr>
      <vt:lpstr>Pytorch自带CNN模型进行分类</vt:lpstr>
      <vt:lpstr>深度学习目标检测</vt:lpstr>
      <vt:lpstr>最直接的检测方法</vt:lpstr>
      <vt:lpstr>最直接的检测方法</vt:lpstr>
      <vt:lpstr>最直接的检测方法</vt:lpstr>
      <vt:lpstr>最直接的检测方法</vt:lpstr>
      <vt:lpstr>最直接的检测方法</vt:lpstr>
      <vt:lpstr>最直接的检测方法</vt:lpstr>
      <vt:lpstr>最直接的检测方法</vt:lpstr>
      <vt:lpstr>传统特征工程+分类器</vt:lpstr>
      <vt:lpstr>深度学习方法</vt:lpstr>
      <vt:lpstr>深度学习方法</vt:lpstr>
      <vt:lpstr>R-CNN</vt:lpstr>
      <vt:lpstr>R-CNN -2014</vt:lpstr>
      <vt:lpstr>Fast R-CNN</vt:lpstr>
      <vt:lpstr>Fast R-CNN -2015</vt:lpstr>
      <vt:lpstr>Faster R-CNN</vt:lpstr>
      <vt:lpstr>Faster R-CNN</vt:lpstr>
      <vt:lpstr>Faster R-CNN的Pytorch实现</vt:lpstr>
      <vt:lpstr>Two-stage vs. one-stage/shot</vt:lpstr>
      <vt:lpstr>YOLO: You only look once</vt:lpstr>
      <vt:lpstr>YOLO: You only look once</vt:lpstr>
      <vt:lpstr>YOLO: You only look once</vt:lpstr>
      <vt:lpstr>YOLO</vt:lpstr>
      <vt:lpstr>SSD：Single Shot Multi-box Detector</vt:lpstr>
      <vt:lpstr>SSD：Single Shot Multi-box Detector</vt:lpstr>
      <vt:lpstr>SSD：Single Shot Multi-box Detector</vt:lpstr>
      <vt:lpstr>SSD的Pytorch实现</vt:lpstr>
      <vt:lpstr>YoloV2</vt:lpstr>
      <vt:lpstr>FPN:Feature Pyramid Networks for Object Detection</vt:lpstr>
      <vt:lpstr>FPN:Feature Pyramid Networks for Object Detection</vt:lpstr>
      <vt:lpstr>YoloV2 (DarkNet-19)</vt:lpstr>
      <vt:lpstr>YoloV3 (Darknet-53) </vt:lpstr>
      <vt:lpstr>YoloV3 (Darknet-53) </vt:lpstr>
      <vt:lpstr>YoloV4</vt:lpstr>
      <vt:lpstr>YoloV4</vt:lpstr>
      <vt:lpstr>YoloV5</vt:lpstr>
      <vt:lpstr>YoloV5</vt:lpstr>
      <vt:lpstr>Anchor based vs. anchor free</vt:lpstr>
      <vt:lpstr>FCOS: Fully Convolutional One-Stage Object Detection</vt:lpstr>
      <vt:lpstr>FCOS: Fully Convolutional One-Stage Object Detection</vt:lpstr>
      <vt:lpstr>SSD或者YoloV5训练</vt:lpstr>
      <vt:lpstr>深度学习之分割</vt:lpstr>
      <vt:lpstr>深度学习下的分割</vt:lpstr>
      <vt:lpstr>语义分割</vt:lpstr>
      <vt:lpstr>语义分割</vt:lpstr>
      <vt:lpstr>实例分割</vt:lpstr>
      <vt:lpstr>Semantic segmentation (语义分割)</vt:lpstr>
      <vt:lpstr>Semantic segmentation (语义分割)</vt:lpstr>
      <vt:lpstr>Semantic segmentation (语义分割)</vt:lpstr>
      <vt:lpstr>Semantic segmentation (语义分割)</vt:lpstr>
      <vt:lpstr>常用的语义分割数据库</vt:lpstr>
      <vt:lpstr>常用的语义分割评价指标</vt:lpstr>
      <vt:lpstr>经典深度学习语义分割方法</vt:lpstr>
      <vt:lpstr>U-Net</vt:lpstr>
      <vt:lpstr>DeepLab(v2)</vt:lpstr>
      <vt:lpstr>PowerPoint 演示文稿</vt:lpstr>
      <vt:lpstr>PSPNet</vt:lpstr>
      <vt:lpstr>Instance segmentation(实例分割)</vt:lpstr>
      <vt:lpstr>PowerPoint 演示文稿</vt:lpstr>
      <vt:lpstr>Mask RCNN</vt:lpstr>
      <vt:lpstr>PowerPoint 演示文稿</vt:lpstr>
      <vt:lpstr>参考文献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彭小江</cp:lastModifiedBy>
  <cp:revision>206</cp:revision>
  <dcterms:created xsi:type="dcterms:W3CDTF">2019-06-19T02:08:00Z</dcterms:created>
  <dcterms:modified xsi:type="dcterms:W3CDTF">2022-02-03T12:41:47Z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2052-11.1.0.11294</vt:lpwstr>
  </property>
  <property fmtid="{D5CDD505-2E9C-101B-9397-08002B2CF9AE}" pid="3" name="ICV">
    <vt:lpwstr>1E3B1041FE2843D7BFC28127693726DF</vt:lpwstr>
  </property>
</Properties>
</file>